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notesMasterIdLst>
    <p:notesMasterId r:id="rId21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x="18288000" cy="10287000"/>
  <p:notesSz cx="6858000" cy="9144000"/>
  <p:embeddedFontLst>
    <p:embeddedFont>
      <p:font typeface="League Spartan" charset="1" panose="00000800000000000000"/>
      <p:regular r:id="rId24"/>
    </p:embeddedFont>
    <p:embeddedFont>
      <p:font typeface="Canva Sans Bold" charset="1" panose="020B0803030501040103"/>
      <p:regular r:id="rId25"/>
    </p:embeddedFont>
    <p:embeddedFont>
      <p:font typeface="Calibri (MS) Bold" charset="1" panose="020F0702030404030204"/>
      <p:regular r:id="rId26"/>
    </p:embeddedFont>
    <p:embeddedFont>
      <p:font typeface="Calibri (MS)" charset="1" panose="020F0502020204030204"/>
      <p:regular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26.fntdata"/><Relationship Id="rId8" Type="http://schemas.openxmlformats.org/officeDocument/2006/relationships/slide" Target="slides/slide3.xml"/><Relationship Id="rId21" Type="http://schemas.openxmlformats.org/officeDocument/2006/relationships/notesMaster" Target="notesMasters/notesMaster1.xml"/><Relationship Id="rId3" Type="http://schemas.openxmlformats.org/officeDocument/2006/relationships/viewProps" Target="viewProps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25.fntdata"/><Relationship Id="rId7" Type="http://schemas.openxmlformats.org/officeDocument/2006/relationships/slide" Target="slides/slide2.xml"/><Relationship Id="rId16" Type="http://schemas.openxmlformats.org/officeDocument/2006/relationships/slide" Target="slides/slide11.xml"/><Relationship Id="rId2" Type="http://schemas.openxmlformats.org/officeDocument/2006/relationships/presProps" Target="presProps.xml"/><Relationship Id="rId20" Type="http://schemas.openxmlformats.org/officeDocument/2006/relationships/slide" Target="slides/slide15.xml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11" Type="http://schemas.openxmlformats.org/officeDocument/2006/relationships/slide" Target="slides/slide6.xml"/><Relationship Id="rId24" Type="http://schemas.openxmlformats.org/officeDocument/2006/relationships/font" Target="fonts/font24.fntdata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notesSlide" Target="notesSlides/notesSlide1.xml"/><Relationship Id="rId28" Type="http://schemas.openxmlformats.org/officeDocument/2006/relationships/notesSlide" Target="notesSlides/notesSlide2.xml"/><Relationship Id="rId5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ustomXml" Target="../customXml/item3.xml"/><Relationship Id="rId14" Type="http://schemas.openxmlformats.org/officeDocument/2006/relationships/slide" Target="slides/slide9.xml"/><Relationship Id="rId22" Type="http://schemas.openxmlformats.org/officeDocument/2006/relationships/theme" Target="theme/theme2.xml"/><Relationship Id="rId27" Type="http://schemas.openxmlformats.org/officeDocument/2006/relationships/font" Target="fonts/font27.fntdata"/><Relationship Id="rId4" Type="http://schemas.openxmlformats.org/officeDocument/2006/relationships/theme" Target="theme/theme1.xml"/><Relationship Id="rId9" Type="http://schemas.openxmlformats.org/officeDocument/2006/relationships/slide" Target="slides/slide4.xml"/><Relationship Id="rId30" Type="http://schemas.openxmlformats.org/officeDocument/2006/relationships/customXml" Target="../customXml/item2.xml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.xml" Type="http://schemas.openxmlformats.org/officeDocument/2006/relationships/slide"/></Relationships>
</file>

<file path=ppt/notesSlides/notesSlide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Recycling Royalty – the best recycler there is!</a:t>
            </a:r>
          </a:p>
          <a:p>
            <a:r>
              <a:rPr lang="en-US"/>
              <a:t>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Adapted from: Strategies for Effective Group Process: Establish Ground Rules - Susan Fitzell</a:t>
            </a:r>
          </a:p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.xml" Type="http://schemas.openxmlformats.org/officeDocument/2006/relationships/notesSlide"/><Relationship Id="rId3" Target="../media/image1.png" Type="http://schemas.openxmlformats.org/officeDocument/2006/relationships/image"/><Relationship Id="rId4" Target="../media/image2.svg" Type="http://schemas.openxmlformats.org/officeDocument/2006/relationships/image"/><Relationship Id="rId5" Target="../media/image3.png" Type="http://schemas.openxmlformats.org/officeDocument/2006/relationships/image"/><Relationship Id="rId6" Target="../media/image4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1.jpeg" Type="http://schemas.openxmlformats.org/officeDocument/2006/relationships/image"/><Relationship Id="rId3" Target="../media/image22.jpeg" Type="http://schemas.openxmlformats.org/officeDocument/2006/relationships/image"/><Relationship Id="rId4" Target="../media/image23.jpeg" Type="http://schemas.openxmlformats.org/officeDocument/2006/relationships/image"/><Relationship Id="rId5" Target="../media/image24.jpeg" Type="http://schemas.openxmlformats.org/officeDocument/2006/relationships/image"/><Relationship Id="rId6" Target="../media/image25.jpeg" Type="http://schemas.openxmlformats.org/officeDocument/2006/relationships/image"/><Relationship Id="rId7" Target="../media/image4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1.jpeg" Type="http://schemas.openxmlformats.org/officeDocument/2006/relationships/image"/><Relationship Id="rId3" Target="../media/image22.jpeg" Type="http://schemas.openxmlformats.org/officeDocument/2006/relationships/image"/><Relationship Id="rId4" Target="../media/image23.jpeg" Type="http://schemas.openxmlformats.org/officeDocument/2006/relationships/image"/><Relationship Id="rId5" Target="../media/image26.jpeg" Type="http://schemas.openxmlformats.org/officeDocument/2006/relationships/image"/><Relationship Id="rId6" Target="../media/image24.jpeg" Type="http://schemas.openxmlformats.org/officeDocument/2006/relationships/image"/><Relationship Id="rId7" Target="../media/image4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7.jpeg" Type="http://schemas.openxmlformats.org/officeDocument/2006/relationships/image"/><Relationship Id="rId3" Target="../media/image4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.png" Type="http://schemas.openxmlformats.org/officeDocument/2006/relationships/image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Relationship Id="rId6" Target="../media/image9.png" Type="http://schemas.openxmlformats.org/officeDocument/2006/relationships/image"/><Relationship Id="rId7" Target="../media/image10.svg" Type="http://schemas.openxmlformats.org/officeDocument/2006/relationships/image"/><Relationship Id="rId8" Target="../media/image11.png" Type="http://schemas.openxmlformats.org/officeDocument/2006/relationships/image"/><Relationship Id="rId9" Target="../media/image12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2.svg" Type="http://schemas.openxmlformats.org/officeDocument/2006/relationships/image"/><Relationship Id="rId11" Target="../media/image4.png" Type="http://schemas.openxmlformats.org/officeDocument/2006/relationships/image"/><Relationship Id="rId2" Target="../notesSlides/notesSlide2.xml" Type="http://schemas.openxmlformats.org/officeDocument/2006/relationships/notesSlide"/><Relationship Id="rId3" Target="../media/image5.png" Type="http://schemas.openxmlformats.org/officeDocument/2006/relationships/image"/><Relationship Id="rId4" Target="../media/image6.svg" Type="http://schemas.openxmlformats.org/officeDocument/2006/relationships/image"/><Relationship Id="rId5" Target="../media/image7.png" Type="http://schemas.openxmlformats.org/officeDocument/2006/relationships/image"/><Relationship Id="rId6" Target="../media/image8.svg" Type="http://schemas.openxmlformats.org/officeDocument/2006/relationships/image"/><Relationship Id="rId7" Target="../media/image9.png" Type="http://schemas.openxmlformats.org/officeDocument/2006/relationships/image"/><Relationship Id="rId8" Target="../media/image10.svg" Type="http://schemas.openxmlformats.org/officeDocument/2006/relationships/image"/><Relationship Id="rId9" Target="../media/image11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Relationship Id="rId3" Target="../media/image14.png" Type="http://schemas.openxmlformats.org/officeDocument/2006/relationships/image"/><Relationship Id="rId4" Target="../media/image15.png" Type="http://schemas.openxmlformats.org/officeDocument/2006/relationships/image"/><Relationship Id="rId5" Target="../media/image16.png" Type="http://schemas.openxmlformats.org/officeDocument/2006/relationships/image"/><Relationship Id="rId6" Target="../media/image17.png" Type="http://schemas.openxmlformats.org/officeDocument/2006/relationships/image"/><Relationship Id="rId7" Target="../media/image18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jpeg" Type="http://schemas.openxmlformats.org/officeDocument/2006/relationships/image"/><Relationship Id="rId3" Target="../media/VAGgrjQORfM.mp4" Type="http://schemas.openxmlformats.org/officeDocument/2006/relationships/video"/><Relationship Id="rId4" Target="../media/VAGgrjQORfM.mp4" Type="http://schemas.microsoft.com/office/2007/relationships/media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jpeg" Type="http://schemas.openxmlformats.org/officeDocument/2006/relationships/image"/><Relationship Id="rId3" Target="../media/image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7EBC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66379" y="423582"/>
            <a:ext cx="15434223" cy="9548392"/>
            <a:chOff x="0" y="0"/>
            <a:chExt cx="20578964" cy="1273118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13190117" y="2891118"/>
              <a:ext cx="7388847" cy="7987942"/>
            </a:xfrm>
            <a:custGeom>
              <a:avLst/>
              <a:gdLst/>
              <a:ahLst/>
              <a:cxnLst/>
              <a:rect r="r" b="b" t="t" l="l"/>
              <a:pathLst>
                <a:path h="7987942" w="7388847">
                  <a:moveTo>
                    <a:pt x="0" y="0"/>
                  </a:moveTo>
                  <a:lnTo>
                    <a:pt x="7388847" y="0"/>
                  </a:lnTo>
                  <a:lnTo>
                    <a:pt x="7388847" y="7987942"/>
                  </a:lnTo>
                  <a:lnTo>
                    <a:pt x="0" y="79879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345172" cy="3704259"/>
            </a:xfrm>
            <a:custGeom>
              <a:avLst/>
              <a:gdLst/>
              <a:ahLst/>
              <a:cxnLst/>
              <a:rect r="r" b="b" t="t" l="l"/>
              <a:pathLst>
                <a:path h="3704259" w="4345172">
                  <a:moveTo>
                    <a:pt x="0" y="0"/>
                  </a:moveTo>
                  <a:lnTo>
                    <a:pt x="4345172" y="0"/>
                  </a:lnTo>
                  <a:lnTo>
                    <a:pt x="4345172" y="3704259"/>
                  </a:lnTo>
                  <a:lnTo>
                    <a:pt x="0" y="370425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0" t="0" r="0" b="0"/>
              </a:stretch>
            </a:blipFill>
          </p:spPr>
        </p:sp>
        <p:sp>
          <p:nvSpPr>
            <p:cNvPr name="TextBox 5" id="5"/>
            <p:cNvSpPr txBox="true"/>
            <p:nvPr/>
          </p:nvSpPr>
          <p:spPr>
            <a:xfrm rot="-1575549">
              <a:off x="662789" y="3388138"/>
              <a:ext cx="10583510" cy="449328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3949"/>
                </a:lnSpc>
              </a:pPr>
              <a:r>
                <a:rPr lang="en-US" sz="9299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Be Recycling </a:t>
              </a:r>
            </a:p>
            <a:p>
              <a:pPr algn="ctr">
                <a:lnSpc>
                  <a:spcPts val="13949"/>
                </a:lnSpc>
              </a:pPr>
              <a:r>
                <a:rPr lang="en-US" sz="9299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Royalty</a:t>
              </a:r>
            </a:p>
          </p:txBody>
        </p:sp>
        <p:sp>
          <p:nvSpPr>
            <p:cNvPr name="Freeform 6" id="6"/>
            <p:cNvSpPr/>
            <p:nvPr/>
          </p:nvSpPr>
          <p:spPr>
            <a:xfrm flipH="false" flipV="false" rot="0">
              <a:off x="11579412" y="1555143"/>
              <a:ext cx="2520957" cy="2149116"/>
            </a:xfrm>
            <a:custGeom>
              <a:avLst/>
              <a:gdLst/>
              <a:ahLst/>
              <a:cxnLst/>
              <a:rect r="r" b="b" t="t" l="l"/>
              <a:pathLst>
                <a:path h="2149116" w="2520957">
                  <a:moveTo>
                    <a:pt x="0" y="0"/>
                  </a:moveTo>
                  <a:lnTo>
                    <a:pt x="2520957" y="0"/>
                  </a:lnTo>
                  <a:lnTo>
                    <a:pt x="2520957" y="2149116"/>
                  </a:lnTo>
                  <a:lnTo>
                    <a:pt x="0" y="2149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2665506" y="9026931"/>
              <a:ext cx="4345172" cy="3704259"/>
            </a:xfrm>
            <a:custGeom>
              <a:avLst/>
              <a:gdLst/>
              <a:ahLst/>
              <a:cxnLst/>
              <a:rect r="r" b="b" t="t" l="l"/>
              <a:pathLst>
                <a:path h="3704259" w="4345172">
                  <a:moveTo>
                    <a:pt x="0" y="0"/>
                  </a:moveTo>
                  <a:lnTo>
                    <a:pt x="4345172" y="0"/>
                  </a:lnTo>
                  <a:lnTo>
                    <a:pt x="4345172" y="3704258"/>
                  </a:lnTo>
                  <a:lnTo>
                    <a:pt x="0" y="37042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0" t="0" r="0" b="0"/>
              </a:stretch>
            </a:blipFill>
          </p:spPr>
        </p:sp>
      </p:grpSp>
      <p:sp>
        <p:nvSpPr>
          <p:cNvPr name="Freeform 8" id="8"/>
          <p:cNvSpPr/>
          <p:nvPr/>
        </p:nvSpPr>
        <p:spPr>
          <a:xfrm flipH="false" flipV="false" rot="0">
            <a:off x="14169207" y="8476397"/>
            <a:ext cx="3862789" cy="1563806"/>
          </a:xfrm>
          <a:custGeom>
            <a:avLst/>
            <a:gdLst/>
            <a:ahLst/>
            <a:cxnLst/>
            <a:rect r="r" b="b" t="t" l="l"/>
            <a:pathLst>
              <a:path h="1563806" w="3862789">
                <a:moveTo>
                  <a:pt x="0" y="0"/>
                </a:moveTo>
                <a:lnTo>
                  <a:pt x="3862789" y="0"/>
                </a:lnTo>
                <a:lnTo>
                  <a:pt x="3862789" y="1563806"/>
                </a:lnTo>
                <a:lnTo>
                  <a:pt x="0" y="156380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391948"/>
            <a:ext cx="13191565" cy="1988344"/>
            <a:chOff x="0" y="0"/>
            <a:chExt cx="17588753" cy="265112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7588753" cy="2651126"/>
            </a:xfrm>
            <a:custGeom>
              <a:avLst/>
              <a:gdLst/>
              <a:ahLst/>
              <a:cxnLst/>
              <a:rect r="r" b="b" t="t" l="l"/>
              <a:pathLst>
                <a:path h="2651126" w="17588753">
                  <a:moveTo>
                    <a:pt x="0" y="0"/>
                  </a:moveTo>
                  <a:lnTo>
                    <a:pt x="17588753" y="0"/>
                  </a:lnTo>
                  <a:lnTo>
                    <a:pt x="17588753" y="2651126"/>
                  </a:lnTo>
                  <a:lnTo>
                    <a:pt x="0" y="265112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85725"/>
              <a:ext cx="17588753" cy="2736851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 marL="0" indent="0" lvl="0">
                <a:lnSpc>
                  <a:spcPts val="6859"/>
                </a:lnSpc>
                <a:spcBef>
                  <a:spcPct val="0"/>
                </a:spcBef>
              </a:pPr>
              <a:r>
                <a:rPr lang="en-US" b="true" sz="4899" strike="noStrike" u="none">
                  <a:solidFill>
                    <a:srgbClr val="7EBC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Making Milk Bottles: Without recycling</a:t>
              </a: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775102" y="3729088"/>
            <a:ext cx="14737795" cy="3243213"/>
            <a:chOff x="0" y="0"/>
            <a:chExt cx="19650394" cy="4324284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3697807" y="121012"/>
              <a:ext cx="3389528" cy="4131910"/>
            </a:xfrm>
            <a:custGeom>
              <a:avLst/>
              <a:gdLst/>
              <a:ahLst/>
              <a:cxnLst/>
              <a:rect r="r" b="b" t="t" l="l"/>
              <a:pathLst>
                <a:path h="4131910" w="3389528">
                  <a:moveTo>
                    <a:pt x="0" y="0"/>
                  </a:moveTo>
                  <a:lnTo>
                    <a:pt x="3389528" y="0"/>
                  </a:lnTo>
                  <a:lnTo>
                    <a:pt x="3389528" y="4131910"/>
                  </a:lnTo>
                  <a:lnTo>
                    <a:pt x="0" y="41319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-3704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7726454" y="192374"/>
              <a:ext cx="3618388" cy="4131910"/>
            </a:xfrm>
            <a:custGeom>
              <a:avLst/>
              <a:gdLst/>
              <a:ahLst/>
              <a:cxnLst/>
              <a:rect r="r" b="b" t="t" l="l"/>
              <a:pathLst>
                <a:path h="4131910" w="3618388">
                  <a:moveTo>
                    <a:pt x="0" y="0"/>
                  </a:moveTo>
                  <a:lnTo>
                    <a:pt x="3618389" y="0"/>
                  </a:lnTo>
                  <a:lnTo>
                    <a:pt x="3618389" y="4131910"/>
                  </a:lnTo>
                  <a:lnTo>
                    <a:pt x="0" y="41319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-10480"/>
              </a:stretch>
            </a:blipFill>
          </p:spPr>
        </p:sp>
        <p:sp>
          <p:nvSpPr>
            <p:cNvPr name="Freeform 8" id="8"/>
            <p:cNvSpPr/>
            <p:nvPr/>
          </p:nvSpPr>
          <p:spPr>
            <a:xfrm flipH="false" flipV="false" rot="0">
              <a:off x="11763943" y="92420"/>
              <a:ext cx="3618388" cy="4131910"/>
            </a:xfrm>
            <a:custGeom>
              <a:avLst/>
              <a:gdLst/>
              <a:ahLst/>
              <a:cxnLst/>
              <a:rect r="r" b="b" t="t" l="l"/>
              <a:pathLst>
                <a:path h="4131910" w="3618388">
                  <a:moveTo>
                    <a:pt x="0" y="0"/>
                  </a:moveTo>
                  <a:lnTo>
                    <a:pt x="3618388" y="0"/>
                  </a:lnTo>
                  <a:lnTo>
                    <a:pt x="3618388" y="4131909"/>
                  </a:lnTo>
                  <a:lnTo>
                    <a:pt x="0" y="41319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0" r="0" b="-10480"/>
              </a:stretch>
            </a:blipFill>
          </p:spPr>
        </p:sp>
        <p:sp>
          <p:nvSpPr>
            <p:cNvPr name="Freeform 9" id="9" descr="Free Oil Oil Production photo and picture"/>
            <p:cNvSpPr/>
            <p:nvPr/>
          </p:nvSpPr>
          <p:spPr>
            <a:xfrm flipH="false" flipV="false" rot="0">
              <a:off x="0" y="178196"/>
              <a:ext cx="3272442" cy="4074725"/>
            </a:xfrm>
            <a:custGeom>
              <a:avLst/>
              <a:gdLst/>
              <a:ahLst/>
              <a:cxnLst/>
              <a:rect r="r" b="b" t="t" l="l"/>
              <a:pathLst>
                <a:path h="4074725" w="3272442">
                  <a:moveTo>
                    <a:pt x="0" y="0"/>
                  </a:moveTo>
                  <a:lnTo>
                    <a:pt x="3272442" y="0"/>
                  </a:lnTo>
                  <a:lnTo>
                    <a:pt x="3272442" y="4074726"/>
                  </a:lnTo>
                  <a:lnTo>
                    <a:pt x="0" y="40747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20329" t="0" r="-45692" b="0"/>
              </a:stretch>
            </a:blipFill>
          </p:spPr>
        </p:sp>
        <p:sp>
          <p:nvSpPr>
            <p:cNvPr name="Freeform 10" id="10" descr="Free Disposal Dump photo and picture"/>
            <p:cNvSpPr/>
            <p:nvPr/>
          </p:nvSpPr>
          <p:spPr>
            <a:xfrm flipH="false" flipV="false" rot="0">
              <a:off x="15805473" y="0"/>
              <a:ext cx="3844921" cy="4252922"/>
            </a:xfrm>
            <a:custGeom>
              <a:avLst/>
              <a:gdLst/>
              <a:ahLst/>
              <a:cxnLst/>
              <a:rect r="r" b="b" t="t" l="l"/>
              <a:pathLst>
                <a:path h="4252922" w="3844921">
                  <a:moveTo>
                    <a:pt x="0" y="0"/>
                  </a:moveTo>
                  <a:lnTo>
                    <a:pt x="3844921" y="0"/>
                  </a:lnTo>
                  <a:lnTo>
                    <a:pt x="3844921" y="4252922"/>
                  </a:lnTo>
                  <a:lnTo>
                    <a:pt x="0" y="425292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30794" t="691" r="-35187" b="-692"/>
              </a:stretch>
            </a:blipFill>
          </p:spPr>
        </p:sp>
      </p:grpSp>
      <p:sp>
        <p:nvSpPr>
          <p:cNvPr name="AutoShape 11" id="11"/>
          <p:cNvSpPr/>
          <p:nvPr/>
        </p:nvSpPr>
        <p:spPr>
          <a:xfrm>
            <a:off x="1830571" y="7726324"/>
            <a:ext cx="14626857" cy="0"/>
          </a:xfrm>
          <a:prstGeom prst="line">
            <a:avLst/>
          </a:prstGeom>
          <a:ln cap="rnd" w="276225">
            <a:solidFill>
              <a:srgbClr val="7EBC00"/>
            </a:solidFill>
            <a:prstDash val="solid"/>
            <a:headEnd type="none" len="sm" w="sm"/>
            <a:tailEnd type="triangle" len="med" w="lg"/>
          </a:ln>
        </p:spPr>
      </p:sp>
      <p:grpSp>
        <p:nvGrpSpPr>
          <p:cNvPr name="Group 12" id="12"/>
          <p:cNvGrpSpPr/>
          <p:nvPr/>
        </p:nvGrpSpPr>
        <p:grpSpPr>
          <a:xfrm rot="0">
            <a:off x="13219969" y="1932449"/>
            <a:ext cx="3054316" cy="1591579"/>
            <a:chOff x="0" y="0"/>
            <a:chExt cx="4072421" cy="2122106"/>
          </a:xfrm>
        </p:grpSpPr>
        <p:grpSp>
          <p:nvGrpSpPr>
            <p:cNvPr name="Group 13" id="13"/>
            <p:cNvGrpSpPr/>
            <p:nvPr/>
          </p:nvGrpSpPr>
          <p:grpSpPr>
            <a:xfrm rot="0">
              <a:off x="0" y="0"/>
              <a:ext cx="4072421" cy="2122106"/>
              <a:chOff x="0" y="0"/>
              <a:chExt cx="1080346" cy="647700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080358" cy="647700"/>
              </a:xfrm>
              <a:custGeom>
                <a:avLst/>
                <a:gdLst/>
                <a:ahLst/>
                <a:cxnLst/>
                <a:rect r="r" b="b" t="t" l="l"/>
                <a:pathLst>
                  <a:path h="647700" w="1080358">
                    <a:moveTo>
                      <a:pt x="793359" y="0"/>
                    </a:moveTo>
                    <a:lnTo>
                      <a:pt x="282407" y="0"/>
                    </a:lnTo>
                    <a:cubicBezTo>
                      <a:pt x="126426" y="0"/>
                      <a:pt x="0" y="123512"/>
                      <a:pt x="0" y="241300"/>
                    </a:cubicBezTo>
                    <a:cubicBezTo>
                      <a:pt x="0" y="322669"/>
                      <a:pt x="66279" y="417810"/>
                      <a:pt x="162037" y="461951"/>
                    </a:cubicBezTo>
                    <a:lnTo>
                      <a:pt x="162037" y="647700"/>
                    </a:lnTo>
                    <a:lnTo>
                      <a:pt x="353844" y="488232"/>
                    </a:lnTo>
                    <a:lnTo>
                      <a:pt x="793359" y="488232"/>
                    </a:lnTo>
                    <a:cubicBezTo>
                      <a:pt x="953909" y="488232"/>
                      <a:pt x="1080346" y="364720"/>
                      <a:pt x="1080346" y="241300"/>
                    </a:cubicBezTo>
                    <a:cubicBezTo>
                      <a:pt x="1080358" y="123512"/>
                      <a:pt x="953909" y="0"/>
                      <a:pt x="793359" y="0"/>
                    </a:cubicBezTo>
                    <a:close/>
                  </a:path>
                </a:pathLst>
              </a:custGeom>
              <a:solidFill>
                <a:srgbClr val="7EBC00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76200"/>
                <a:ext cx="1080346" cy="3810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88"/>
                  </a:lnSpc>
                </a:pPr>
              </a:p>
            </p:txBody>
          </p:sp>
        </p:grpSp>
        <p:sp>
          <p:nvSpPr>
            <p:cNvPr name="TextBox 16" id="16"/>
            <p:cNvSpPr txBox="true"/>
            <p:nvPr/>
          </p:nvSpPr>
          <p:spPr>
            <a:xfrm rot="0">
              <a:off x="568104" y="158413"/>
              <a:ext cx="2936213" cy="114109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3359"/>
                </a:lnSpc>
                <a:spcBef>
                  <a:spcPct val="0"/>
                </a:spcBef>
              </a:pPr>
              <a:r>
                <a:rPr lang="en-US" b="true" sz="2399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This is called a linear economy</a:t>
              </a: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0" y="9087267"/>
            <a:ext cx="18288000" cy="1199733"/>
            <a:chOff x="0" y="0"/>
            <a:chExt cx="4816593" cy="315979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4816592" cy="315979"/>
            </a:xfrm>
            <a:custGeom>
              <a:avLst/>
              <a:gdLst/>
              <a:ahLst/>
              <a:cxnLst/>
              <a:rect r="r" b="b" t="t" l="l"/>
              <a:pathLst>
                <a:path h="315979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15979"/>
                  </a:lnTo>
                  <a:lnTo>
                    <a:pt x="0" y="315979"/>
                  </a:lnTo>
                  <a:close/>
                </a:path>
              </a:pathLst>
            </a:custGeom>
            <a:solidFill>
              <a:srgbClr val="7EBC00"/>
            </a:solidFill>
          </p:spPr>
        </p:sp>
        <p:sp>
          <p:nvSpPr>
            <p:cNvPr name="TextBox 19" id="19"/>
            <p:cNvSpPr txBox="true"/>
            <p:nvPr/>
          </p:nvSpPr>
          <p:spPr>
            <a:xfrm>
              <a:off x="0" y="-28575"/>
              <a:ext cx="4816593" cy="34455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6"/>
                </a:lnSpc>
              </a:pPr>
            </a:p>
          </p:txBody>
        </p:sp>
      </p:grpSp>
      <p:sp>
        <p:nvSpPr>
          <p:cNvPr name="Freeform 20" id="20"/>
          <p:cNvSpPr/>
          <p:nvPr/>
        </p:nvSpPr>
        <p:spPr>
          <a:xfrm flipH="false" flipV="false" rot="0">
            <a:off x="15871197" y="9255831"/>
            <a:ext cx="2130736" cy="862604"/>
          </a:xfrm>
          <a:custGeom>
            <a:avLst/>
            <a:gdLst/>
            <a:ahLst/>
            <a:cxnLst/>
            <a:rect r="r" b="b" t="t" l="l"/>
            <a:pathLst>
              <a:path h="862604" w="2130736">
                <a:moveTo>
                  <a:pt x="0" y="0"/>
                </a:moveTo>
                <a:lnTo>
                  <a:pt x="2130736" y="0"/>
                </a:lnTo>
                <a:lnTo>
                  <a:pt x="2130736" y="862604"/>
                </a:lnTo>
                <a:lnTo>
                  <a:pt x="0" y="86260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376142"/>
            <a:ext cx="11981329" cy="1988344"/>
            <a:chOff x="0" y="0"/>
            <a:chExt cx="15975106" cy="265112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5975106" cy="2651126"/>
            </a:xfrm>
            <a:custGeom>
              <a:avLst/>
              <a:gdLst/>
              <a:ahLst/>
              <a:cxnLst/>
              <a:rect r="r" b="b" t="t" l="l"/>
              <a:pathLst>
                <a:path h="2651126" w="15975106">
                  <a:moveTo>
                    <a:pt x="0" y="0"/>
                  </a:moveTo>
                  <a:lnTo>
                    <a:pt x="15975106" y="0"/>
                  </a:lnTo>
                  <a:lnTo>
                    <a:pt x="15975106" y="2651126"/>
                  </a:lnTo>
                  <a:lnTo>
                    <a:pt x="0" y="265112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85725"/>
              <a:ext cx="15975106" cy="2736851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 marL="0" indent="0" lvl="0">
                <a:lnSpc>
                  <a:spcPts val="6859"/>
                </a:lnSpc>
                <a:spcBef>
                  <a:spcPct val="0"/>
                </a:spcBef>
              </a:pPr>
              <a:r>
                <a:rPr lang="en-US" b="true" sz="4899" strike="noStrike" u="none">
                  <a:solidFill>
                    <a:srgbClr val="7EBC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Making milk bottles with recycling</a:t>
              </a: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4383783" y="3988656"/>
            <a:ext cx="2565179" cy="3046741"/>
          </a:xfrm>
          <a:custGeom>
            <a:avLst/>
            <a:gdLst/>
            <a:ahLst/>
            <a:cxnLst/>
            <a:rect r="r" b="b" t="t" l="l"/>
            <a:pathLst>
              <a:path h="3046741" w="2565179">
                <a:moveTo>
                  <a:pt x="0" y="0"/>
                </a:moveTo>
                <a:lnTo>
                  <a:pt x="2565179" y="0"/>
                </a:lnTo>
                <a:lnTo>
                  <a:pt x="2565179" y="3046742"/>
                </a:lnTo>
                <a:lnTo>
                  <a:pt x="0" y="304674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458" r="-3989" b="-1458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7467609" y="3946490"/>
            <a:ext cx="2738380" cy="3046741"/>
          </a:xfrm>
          <a:custGeom>
            <a:avLst/>
            <a:gdLst/>
            <a:ahLst/>
            <a:cxnLst/>
            <a:rect r="r" b="b" t="t" l="l"/>
            <a:pathLst>
              <a:path h="3046741" w="2738380">
                <a:moveTo>
                  <a:pt x="0" y="0"/>
                </a:moveTo>
                <a:lnTo>
                  <a:pt x="2738379" y="0"/>
                </a:lnTo>
                <a:lnTo>
                  <a:pt x="2738379" y="3046742"/>
                </a:lnTo>
                <a:lnTo>
                  <a:pt x="0" y="30467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458" r="0" b="-11933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0767222" y="3967572"/>
            <a:ext cx="2738380" cy="3046741"/>
          </a:xfrm>
          <a:custGeom>
            <a:avLst/>
            <a:gdLst/>
            <a:ahLst/>
            <a:cxnLst/>
            <a:rect r="r" b="b" t="t" l="l"/>
            <a:pathLst>
              <a:path h="3046741" w="2738380">
                <a:moveTo>
                  <a:pt x="0" y="0"/>
                </a:moveTo>
                <a:lnTo>
                  <a:pt x="2738380" y="0"/>
                </a:lnTo>
                <a:lnTo>
                  <a:pt x="2738380" y="3046741"/>
                </a:lnTo>
                <a:lnTo>
                  <a:pt x="0" y="30467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1458" r="0" b="-11933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4062694" y="3925405"/>
            <a:ext cx="2738380" cy="3046741"/>
          </a:xfrm>
          <a:custGeom>
            <a:avLst/>
            <a:gdLst/>
            <a:ahLst/>
            <a:cxnLst/>
            <a:rect r="r" b="b" t="t" l="l"/>
            <a:pathLst>
              <a:path h="3046741" w="2738380">
                <a:moveTo>
                  <a:pt x="0" y="0"/>
                </a:moveTo>
                <a:lnTo>
                  <a:pt x="2738380" y="0"/>
                </a:lnTo>
                <a:lnTo>
                  <a:pt x="2738380" y="3046741"/>
                </a:lnTo>
                <a:lnTo>
                  <a:pt x="0" y="30467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1458" r="0" b="-11553"/>
            </a:stretch>
          </a:blipFill>
        </p:spPr>
      </p:sp>
      <p:sp>
        <p:nvSpPr>
          <p:cNvPr name="Freeform 9" id="9" descr="Free Oil Oil Production photo and picture"/>
          <p:cNvSpPr/>
          <p:nvPr/>
        </p:nvSpPr>
        <p:spPr>
          <a:xfrm flipH="false" flipV="false" rot="0">
            <a:off x="1309189" y="3988656"/>
            <a:ext cx="2476569" cy="3004575"/>
          </a:xfrm>
          <a:custGeom>
            <a:avLst/>
            <a:gdLst/>
            <a:ahLst/>
            <a:cxnLst/>
            <a:rect r="r" b="b" t="t" l="l"/>
            <a:pathLst>
              <a:path h="3004575" w="2476569">
                <a:moveTo>
                  <a:pt x="0" y="0"/>
                </a:moveTo>
                <a:lnTo>
                  <a:pt x="2476569" y="0"/>
                </a:lnTo>
                <a:lnTo>
                  <a:pt x="2476569" y="3004576"/>
                </a:lnTo>
                <a:lnTo>
                  <a:pt x="0" y="300457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8390" t="0" r="-43369" b="0"/>
            </a:stretch>
          </a:blipFill>
        </p:spPr>
      </p:sp>
      <p:sp>
        <p:nvSpPr>
          <p:cNvPr name="AutoShape 10" id="10"/>
          <p:cNvSpPr/>
          <p:nvPr/>
        </p:nvSpPr>
        <p:spPr>
          <a:xfrm>
            <a:off x="3586179" y="5503764"/>
            <a:ext cx="977279" cy="18615"/>
          </a:xfrm>
          <a:prstGeom prst="line">
            <a:avLst/>
          </a:prstGeom>
          <a:ln cap="rnd" w="95250">
            <a:solidFill>
              <a:srgbClr val="7EBC00"/>
            </a:solidFill>
            <a:prstDash val="solid"/>
            <a:headEnd type="none" len="sm" w="sm"/>
            <a:tailEnd type="triangle" len="med" w="lg"/>
          </a:ln>
        </p:spPr>
      </p:sp>
      <p:sp>
        <p:nvSpPr>
          <p:cNvPr name="AutoShape 11" id="11"/>
          <p:cNvSpPr/>
          <p:nvPr/>
        </p:nvSpPr>
        <p:spPr>
          <a:xfrm>
            <a:off x="5617137" y="7700995"/>
            <a:ext cx="10080847" cy="0"/>
          </a:xfrm>
          <a:prstGeom prst="line">
            <a:avLst/>
          </a:prstGeom>
          <a:ln cap="rnd" w="95250">
            <a:solidFill>
              <a:srgbClr val="7EBC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flipH="true">
            <a:off x="15650428" y="7014313"/>
            <a:ext cx="0" cy="710988"/>
          </a:xfrm>
          <a:prstGeom prst="line">
            <a:avLst/>
          </a:prstGeom>
          <a:ln cap="rnd" w="95250">
            <a:solidFill>
              <a:srgbClr val="7EBC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6633058" y="5445796"/>
            <a:ext cx="977279" cy="18615"/>
          </a:xfrm>
          <a:prstGeom prst="line">
            <a:avLst/>
          </a:prstGeom>
          <a:ln cap="rnd" w="95250">
            <a:solidFill>
              <a:srgbClr val="7EBC00"/>
            </a:solidFill>
            <a:prstDash val="solid"/>
            <a:headEnd type="none" len="sm" w="sm"/>
            <a:tailEnd type="triangle" len="med" w="lg"/>
          </a:ln>
        </p:spPr>
      </p:sp>
      <p:sp>
        <p:nvSpPr>
          <p:cNvPr name="AutoShape 14" id="14"/>
          <p:cNvSpPr/>
          <p:nvPr/>
        </p:nvSpPr>
        <p:spPr>
          <a:xfrm>
            <a:off x="9789037" y="5559644"/>
            <a:ext cx="977279" cy="18615"/>
          </a:xfrm>
          <a:prstGeom prst="line">
            <a:avLst/>
          </a:prstGeom>
          <a:ln cap="rnd" w="95250">
            <a:solidFill>
              <a:srgbClr val="7EBC00"/>
            </a:solidFill>
            <a:prstDash val="solid"/>
            <a:headEnd type="none" len="sm" w="sm"/>
            <a:tailEnd type="triangle" len="med" w="lg"/>
          </a:ln>
        </p:spPr>
      </p:sp>
      <p:sp>
        <p:nvSpPr>
          <p:cNvPr name="AutoShape 15" id="15"/>
          <p:cNvSpPr/>
          <p:nvPr/>
        </p:nvSpPr>
        <p:spPr>
          <a:xfrm>
            <a:off x="13221007" y="5517478"/>
            <a:ext cx="977279" cy="18615"/>
          </a:xfrm>
          <a:prstGeom prst="line">
            <a:avLst/>
          </a:prstGeom>
          <a:ln cap="rnd" w="95250">
            <a:solidFill>
              <a:srgbClr val="7EBC00"/>
            </a:solidFill>
            <a:prstDash val="solid"/>
            <a:headEnd type="none" len="sm" w="sm"/>
            <a:tailEnd type="triangle" len="med" w="lg"/>
          </a:ln>
        </p:spPr>
      </p:sp>
      <p:sp>
        <p:nvSpPr>
          <p:cNvPr name="AutoShape 16" id="16"/>
          <p:cNvSpPr/>
          <p:nvPr/>
        </p:nvSpPr>
        <p:spPr>
          <a:xfrm flipV="true">
            <a:off x="5666372" y="6723539"/>
            <a:ext cx="0" cy="977456"/>
          </a:xfrm>
          <a:prstGeom prst="line">
            <a:avLst/>
          </a:prstGeom>
          <a:ln cap="rnd" w="95250">
            <a:solidFill>
              <a:srgbClr val="7EBC00"/>
            </a:solidFill>
            <a:prstDash val="solid"/>
            <a:headEnd type="none" len="sm" w="sm"/>
            <a:tailEnd type="triangle" len="med" w="lg"/>
          </a:ln>
        </p:spPr>
      </p:sp>
      <p:grpSp>
        <p:nvGrpSpPr>
          <p:cNvPr name="Group 17" id="17"/>
          <p:cNvGrpSpPr/>
          <p:nvPr/>
        </p:nvGrpSpPr>
        <p:grpSpPr>
          <a:xfrm rot="0">
            <a:off x="13783301" y="2043108"/>
            <a:ext cx="3195510" cy="1591579"/>
            <a:chOff x="0" y="0"/>
            <a:chExt cx="4260680" cy="2122106"/>
          </a:xfrm>
        </p:grpSpPr>
        <p:grpSp>
          <p:nvGrpSpPr>
            <p:cNvPr name="Group 18" id="18"/>
            <p:cNvGrpSpPr/>
            <p:nvPr/>
          </p:nvGrpSpPr>
          <p:grpSpPr>
            <a:xfrm rot="0">
              <a:off x="0" y="0"/>
              <a:ext cx="4260680" cy="2122106"/>
              <a:chOff x="0" y="0"/>
              <a:chExt cx="1130288" cy="647700"/>
            </a:xfrm>
          </p:grpSpPr>
          <p:sp>
            <p:nvSpPr>
              <p:cNvPr name="Freeform 19" id="19"/>
              <p:cNvSpPr/>
              <p:nvPr/>
            </p:nvSpPr>
            <p:spPr>
              <a:xfrm flipH="false" flipV="false" rot="0">
                <a:off x="0" y="0"/>
                <a:ext cx="1130300" cy="647700"/>
              </a:xfrm>
              <a:custGeom>
                <a:avLst/>
                <a:gdLst/>
                <a:ahLst/>
                <a:cxnLst/>
                <a:rect r="r" b="b" t="t" l="l"/>
                <a:pathLst>
                  <a:path h="647700" w="1130300">
                    <a:moveTo>
                      <a:pt x="842451" y="0"/>
                    </a:moveTo>
                    <a:lnTo>
                      <a:pt x="282407" y="0"/>
                    </a:lnTo>
                    <a:cubicBezTo>
                      <a:pt x="126426" y="0"/>
                      <a:pt x="0" y="123512"/>
                      <a:pt x="0" y="241300"/>
                    </a:cubicBezTo>
                    <a:cubicBezTo>
                      <a:pt x="0" y="322669"/>
                      <a:pt x="66279" y="417810"/>
                      <a:pt x="162037" y="461951"/>
                    </a:cubicBezTo>
                    <a:lnTo>
                      <a:pt x="162037" y="647700"/>
                    </a:lnTo>
                    <a:lnTo>
                      <a:pt x="353844" y="488232"/>
                    </a:lnTo>
                    <a:lnTo>
                      <a:pt x="842451" y="488232"/>
                    </a:lnTo>
                    <a:cubicBezTo>
                      <a:pt x="1003851" y="488232"/>
                      <a:pt x="1130288" y="364720"/>
                      <a:pt x="1130288" y="241300"/>
                    </a:cubicBezTo>
                    <a:cubicBezTo>
                      <a:pt x="1130300" y="123512"/>
                      <a:pt x="1003851" y="0"/>
                      <a:pt x="842451" y="0"/>
                    </a:cubicBezTo>
                    <a:close/>
                  </a:path>
                </a:pathLst>
              </a:custGeom>
              <a:solidFill>
                <a:srgbClr val="7EBC00"/>
              </a:solidFill>
            </p:spPr>
          </p:sp>
          <p:sp>
            <p:nvSpPr>
              <p:cNvPr name="TextBox 20" id="20"/>
              <p:cNvSpPr txBox="true"/>
              <p:nvPr/>
            </p:nvSpPr>
            <p:spPr>
              <a:xfrm>
                <a:off x="0" y="76200"/>
                <a:ext cx="1130288" cy="3810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88"/>
                  </a:lnSpc>
                </a:pPr>
              </a:p>
            </p:txBody>
          </p:sp>
        </p:grpSp>
        <p:sp>
          <p:nvSpPr>
            <p:cNvPr name="TextBox 21" id="21"/>
            <p:cNvSpPr txBox="true"/>
            <p:nvPr/>
          </p:nvSpPr>
          <p:spPr>
            <a:xfrm rot="0">
              <a:off x="594367" y="158413"/>
              <a:ext cx="3071947" cy="114109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3359"/>
                </a:lnSpc>
                <a:spcBef>
                  <a:spcPct val="0"/>
                </a:spcBef>
              </a:pPr>
              <a:r>
                <a:rPr lang="en-US" b="true" sz="2399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This is called a circular economy</a:t>
              </a:r>
            </a:p>
          </p:txBody>
        </p:sp>
      </p:grpSp>
      <p:grpSp>
        <p:nvGrpSpPr>
          <p:cNvPr name="Group 22" id="22"/>
          <p:cNvGrpSpPr/>
          <p:nvPr/>
        </p:nvGrpSpPr>
        <p:grpSpPr>
          <a:xfrm rot="0">
            <a:off x="0" y="9087267"/>
            <a:ext cx="18288000" cy="1199733"/>
            <a:chOff x="0" y="0"/>
            <a:chExt cx="4816593" cy="315979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315979"/>
            </a:xfrm>
            <a:custGeom>
              <a:avLst/>
              <a:gdLst/>
              <a:ahLst/>
              <a:cxnLst/>
              <a:rect r="r" b="b" t="t" l="l"/>
              <a:pathLst>
                <a:path h="315979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15979"/>
                  </a:lnTo>
                  <a:lnTo>
                    <a:pt x="0" y="315979"/>
                  </a:lnTo>
                  <a:close/>
                </a:path>
              </a:pathLst>
            </a:custGeom>
            <a:solidFill>
              <a:srgbClr val="7EBC00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28575"/>
              <a:ext cx="4816593" cy="34455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6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5871197" y="9255831"/>
            <a:ext cx="2130736" cy="862604"/>
          </a:xfrm>
          <a:custGeom>
            <a:avLst/>
            <a:gdLst/>
            <a:ahLst/>
            <a:cxnLst/>
            <a:rect r="r" b="b" t="t" l="l"/>
            <a:pathLst>
              <a:path h="862604" w="2130736">
                <a:moveTo>
                  <a:pt x="0" y="0"/>
                </a:moveTo>
                <a:lnTo>
                  <a:pt x="2130736" y="0"/>
                </a:lnTo>
                <a:lnTo>
                  <a:pt x="2130736" y="862604"/>
                </a:lnTo>
                <a:lnTo>
                  <a:pt x="0" y="86260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 descr="A green and blue explosion with pink letters  Description automatically generated"/>
          <p:cNvSpPr/>
          <p:nvPr/>
        </p:nvSpPr>
        <p:spPr>
          <a:xfrm flipH="false" flipV="false" rot="0">
            <a:off x="11187796" y="869683"/>
            <a:ext cx="6555592" cy="6555592"/>
          </a:xfrm>
          <a:custGeom>
            <a:avLst/>
            <a:gdLst/>
            <a:ahLst/>
            <a:cxnLst/>
            <a:rect r="r" b="b" t="t" l="l"/>
            <a:pathLst>
              <a:path h="6555592" w="6555592">
                <a:moveTo>
                  <a:pt x="0" y="0"/>
                </a:moveTo>
                <a:lnTo>
                  <a:pt x="6555592" y="0"/>
                </a:lnTo>
                <a:lnTo>
                  <a:pt x="6555592" y="6555592"/>
                </a:lnTo>
                <a:lnTo>
                  <a:pt x="0" y="655559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942975"/>
            <a:ext cx="11044041" cy="8280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6859"/>
              </a:lnSpc>
              <a:spcBef>
                <a:spcPct val="0"/>
              </a:spcBef>
            </a:pPr>
            <a:r>
              <a:rPr lang="en-US" b="true" sz="4899" strike="noStrike" u="none">
                <a:solidFill>
                  <a:srgbClr val="7EBC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Just how good is recycling?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2349617"/>
            <a:ext cx="10416203" cy="61337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47"/>
              </a:lnSpc>
              <a:spcBef>
                <a:spcPct val="0"/>
              </a:spcBef>
            </a:pPr>
            <a:r>
              <a:rPr lang="en-US" sz="3599" strike="noStrike" u="none">
                <a:solidFill>
                  <a:srgbClr val="3C372B"/>
                </a:solidFill>
                <a:latin typeface="Calibri (MS)"/>
                <a:ea typeface="Calibri (MS)"/>
                <a:cs typeface="Calibri (MS)"/>
                <a:sym typeface="Calibri (MS)"/>
              </a:rPr>
              <a:t>Let’s play true or false to discover some amazing facts about recycling.</a:t>
            </a:r>
          </a:p>
          <a:p>
            <a:pPr algn="l">
              <a:lnSpc>
                <a:spcPts val="6947"/>
              </a:lnSpc>
              <a:spcBef>
                <a:spcPct val="0"/>
              </a:spcBef>
            </a:pPr>
          </a:p>
          <a:p>
            <a:pPr algn="l" marL="777235" indent="-388618" lvl="1">
              <a:lnSpc>
                <a:spcPts val="6947"/>
              </a:lnSpc>
              <a:spcBef>
                <a:spcPct val="0"/>
              </a:spcBef>
              <a:buFont typeface="Arial"/>
              <a:buChar char="•"/>
            </a:pPr>
            <a:r>
              <a:rPr lang="en-US" sz="3599" strike="noStrike" u="none">
                <a:solidFill>
                  <a:srgbClr val="3C372B"/>
                </a:solidFill>
                <a:latin typeface="Calibri (MS)"/>
                <a:ea typeface="Calibri (MS)"/>
                <a:cs typeface="Calibri (MS)"/>
                <a:sym typeface="Calibri (MS)"/>
              </a:rPr>
              <a:t>3 volunteers are needed to read statements from our true or false cards.</a:t>
            </a:r>
          </a:p>
          <a:p>
            <a:pPr algn="l" marL="777235" indent="-388618" lvl="1">
              <a:lnSpc>
                <a:spcPts val="6947"/>
              </a:lnSpc>
              <a:spcBef>
                <a:spcPct val="0"/>
              </a:spcBef>
              <a:buFont typeface="Arial"/>
              <a:buChar char="•"/>
            </a:pPr>
            <a:r>
              <a:rPr lang="en-US" sz="3599" strike="noStrike" u="none">
                <a:solidFill>
                  <a:srgbClr val="3C372B"/>
                </a:solidFill>
                <a:latin typeface="Calibri (MS)"/>
                <a:ea typeface="Calibri (MS)"/>
                <a:cs typeface="Calibri (MS)"/>
                <a:sym typeface="Calibri (MS)"/>
              </a:rPr>
              <a:t>Everyone else will vote if they think the fact is true or false!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0" y="9087267"/>
            <a:ext cx="18288000" cy="1199733"/>
            <a:chOff x="0" y="0"/>
            <a:chExt cx="4816593" cy="315979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816592" cy="315979"/>
            </a:xfrm>
            <a:custGeom>
              <a:avLst/>
              <a:gdLst/>
              <a:ahLst/>
              <a:cxnLst/>
              <a:rect r="r" b="b" t="t" l="l"/>
              <a:pathLst>
                <a:path h="315979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15979"/>
                  </a:lnTo>
                  <a:lnTo>
                    <a:pt x="0" y="315979"/>
                  </a:lnTo>
                  <a:close/>
                </a:path>
              </a:pathLst>
            </a:custGeom>
            <a:solidFill>
              <a:srgbClr val="7EBC00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4816593" cy="34455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6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5871197" y="9255831"/>
            <a:ext cx="2130736" cy="862604"/>
          </a:xfrm>
          <a:custGeom>
            <a:avLst/>
            <a:gdLst/>
            <a:ahLst/>
            <a:cxnLst/>
            <a:rect r="r" b="b" t="t" l="l"/>
            <a:pathLst>
              <a:path h="862604" w="2130736">
                <a:moveTo>
                  <a:pt x="0" y="0"/>
                </a:moveTo>
                <a:lnTo>
                  <a:pt x="2130736" y="0"/>
                </a:lnTo>
                <a:lnTo>
                  <a:pt x="2130736" y="862604"/>
                </a:lnTo>
                <a:lnTo>
                  <a:pt x="0" y="8626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396406"/>
            <a:ext cx="15773400" cy="1988345"/>
            <a:chOff x="0" y="0"/>
            <a:chExt cx="21031200" cy="265112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031200" cy="2651126"/>
            </a:xfrm>
            <a:custGeom>
              <a:avLst/>
              <a:gdLst/>
              <a:ahLst/>
              <a:cxnLst/>
              <a:rect r="r" b="b" t="t" l="l"/>
              <a:pathLst>
                <a:path h="2651126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2651126"/>
                  </a:lnTo>
                  <a:lnTo>
                    <a:pt x="0" y="265112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85725"/>
              <a:ext cx="21031200" cy="2736851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 marL="0" indent="0" lvl="0">
                <a:lnSpc>
                  <a:spcPts val="6859"/>
                </a:lnSpc>
                <a:spcBef>
                  <a:spcPct val="0"/>
                </a:spcBef>
              </a:pPr>
              <a:r>
                <a:rPr lang="en-US" b="true" sz="4899" strike="noStrike" u="none">
                  <a:solidFill>
                    <a:srgbClr val="7EBC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Quick fire quiz!</a:t>
              </a: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28700" y="2384751"/>
            <a:ext cx="15773400" cy="6527007"/>
            <a:chOff x="0" y="0"/>
            <a:chExt cx="21031200" cy="870267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1031200" cy="8702676"/>
            </a:xfrm>
            <a:custGeom>
              <a:avLst/>
              <a:gdLst/>
              <a:ahLst/>
              <a:cxnLst/>
              <a:rect r="r" b="b" t="t" l="l"/>
              <a:pathLst>
                <a:path h="8702676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8702676"/>
                  </a:lnTo>
                  <a:lnTo>
                    <a:pt x="0" y="870267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33375"/>
              <a:ext cx="21031200" cy="9036051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just" marL="777235" indent="-388618" lvl="1">
                <a:lnSpc>
                  <a:spcPts val="6947"/>
                </a:lnSpc>
                <a:buAutoNum type="arabicPeriod" startAt="1"/>
              </a:pPr>
              <a:r>
                <a:rPr lang="en-US" sz="3599" strike="noStrike" u="none">
                  <a:solidFill>
                    <a:srgbClr val="3C372B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What is a natural resource?</a:t>
              </a:r>
            </a:p>
            <a:p>
              <a:pPr algn="just" marL="777235" indent="-388618" lvl="1">
                <a:lnSpc>
                  <a:spcPts val="6947"/>
                </a:lnSpc>
                <a:buAutoNum type="arabicPeriod" startAt="1"/>
              </a:pPr>
              <a:r>
                <a:rPr lang="en-US" sz="3599" strike="noStrike" u="none">
                  <a:solidFill>
                    <a:srgbClr val="3C372B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If everyone lived like people in the UK, how many planets would we need to live as we do now?</a:t>
              </a:r>
            </a:p>
            <a:p>
              <a:pPr algn="just" marL="777235" indent="-388618" lvl="1">
                <a:lnSpc>
                  <a:spcPts val="6947"/>
                </a:lnSpc>
                <a:buAutoNum type="arabicPeriod" startAt="1"/>
              </a:pPr>
              <a:r>
                <a:rPr lang="en-US" sz="3599" strike="noStrike" u="none">
                  <a:solidFill>
                    <a:srgbClr val="3C372B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Name one way we can conserve our natural resources.</a:t>
              </a:r>
            </a:p>
            <a:p>
              <a:pPr algn="just" marL="777235" indent="-388618" lvl="1">
                <a:lnSpc>
                  <a:spcPts val="6947"/>
                </a:lnSpc>
                <a:buAutoNum type="arabicPeriod" startAt="1"/>
              </a:pPr>
              <a:r>
                <a:rPr lang="en-US" sz="3599" strike="noStrike" u="none">
                  <a:solidFill>
                    <a:srgbClr val="3C372B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How much energy can you save by using recycled plastic?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0" y="9087267"/>
            <a:ext cx="18288000" cy="1199733"/>
            <a:chOff x="0" y="0"/>
            <a:chExt cx="4816593" cy="31597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816592" cy="315979"/>
            </a:xfrm>
            <a:custGeom>
              <a:avLst/>
              <a:gdLst/>
              <a:ahLst/>
              <a:cxnLst/>
              <a:rect r="r" b="b" t="t" l="l"/>
              <a:pathLst>
                <a:path h="315979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15979"/>
                  </a:lnTo>
                  <a:lnTo>
                    <a:pt x="0" y="315979"/>
                  </a:lnTo>
                  <a:close/>
                </a:path>
              </a:pathLst>
            </a:custGeom>
            <a:solidFill>
              <a:srgbClr val="7EBC00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28575"/>
              <a:ext cx="4816593" cy="34455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6"/>
                </a:lnSpc>
              </a:pP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15871197" y="9255831"/>
            <a:ext cx="2130736" cy="862604"/>
          </a:xfrm>
          <a:custGeom>
            <a:avLst/>
            <a:gdLst/>
            <a:ahLst/>
            <a:cxnLst/>
            <a:rect r="r" b="b" t="t" l="l"/>
            <a:pathLst>
              <a:path h="862604" w="2130736">
                <a:moveTo>
                  <a:pt x="0" y="0"/>
                </a:moveTo>
                <a:lnTo>
                  <a:pt x="2130736" y="0"/>
                </a:lnTo>
                <a:lnTo>
                  <a:pt x="2130736" y="862604"/>
                </a:lnTo>
                <a:lnTo>
                  <a:pt x="0" y="8626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381278"/>
            <a:ext cx="15773400" cy="1988345"/>
            <a:chOff x="0" y="0"/>
            <a:chExt cx="21031200" cy="265112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031200" cy="2651126"/>
            </a:xfrm>
            <a:custGeom>
              <a:avLst/>
              <a:gdLst/>
              <a:ahLst/>
              <a:cxnLst/>
              <a:rect r="r" b="b" t="t" l="l"/>
              <a:pathLst>
                <a:path h="2651126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2651126"/>
                  </a:lnTo>
                  <a:lnTo>
                    <a:pt x="0" y="265112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85725"/>
              <a:ext cx="21031200" cy="2736851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 marL="0" indent="0" lvl="0">
                <a:lnSpc>
                  <a:spcPts val="6859"/>
                </a:lnSpc>
                <a:spcBef>
                  <a:spcPct val="0"/>
                </a:spcBef>
              </a:pPr>
              <a:r>
                <a:rPr lang="en-US" b="true" sz="4899" strike="noStrike" u="none">
                  <a:solidFill>
                    <a:srgbClr val="7EBC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Quick fire quiz!</a:t>
              </a: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28700" y="2560260"/>
            <a:ext cx="15773400" cy="6527007"/>
            <a:chOff x="0" y="0"/>
            <a:chExt cx="21031200" cy="870267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1031200" cy="8702676"/>
            </a:xfrm>
            <a:custGeom>
              <a:avLst/>
              <a:gdLst/>
              <a:ahLst/>
              <a:cxnLst/>
              <a:rect r="r" b="b" t="t" l="l"/>
              <a:pathLst>
                <a:path h="8702676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8702676"/>
                  </a:lnTo>
                  <a:lnTo>
                    <a:pt x="0" y="870267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33375"/>
              <a:ext cx="21031200" cy="9036051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just" marL="777235" indent="-388618" lvl="1">
                <a:lnSpc>
                  <a:spcPts val="6947"/>
                </a:lnSpc>
                <a:spcBef>
                  <a:spcPct val="0"/>
                </a:spcBef>
                <a:buAutoNum type="arabicPeriod" startAt="1"/>
              </a:pPr>
              <a:r>
                <a:rPr lang="en-US" sz="3599" strike="noStrike" u="none">
                  <a:solidFill>
                    <a:srgbClr val="3C372B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Stuff made by natural &amp; used by us</a:t>
              </a:r>
            </a:p>
            <a:p>
              <a:pPr algn="just" marL="777235" indent="-388618" lvl="1">
                <a:lnSpc>
                  <a:spcPts val="6947"/>
                </a:lnSpc>
                <a:spcBef>
                  <a:spcPct val="0"/>
                </a:spcBef>
                <a:buAutoNum type="arabicPeriod" startAt="1"/>
              </a:pPr>
              <a:r>
                <a:rPr lang="en-US" sz="3599" strike="noStrike" u="none">
                  <a:solidFill>
                    <a:srgbClr val="3C372B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2.6</a:t>
              </a:r>
            </a:p>
            <a:p>
              <a:pPr algn="just" marL="777235" indent="-388618" lvl="1">
                <a:lnSpc>
                  <a:spcPts val="6947"/>
                </a:lnSpc>
                <a:spcBef>
                  <a:spcPct val="0"/>
                </a:spcBef>
                <a:buAutoNum type="arabicPeriod" startAt="1"/>
              </a:pPr>
              <a:r>
                <a:rPr lang="en-US" sz="3599" strike="noStrike" u="none">
                  <a:solidFill>
                    <a:srgbClr val="3C372B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Recycling </a:t>
              </a:r>
            </a:p>
            <a:p>
              <a:pPr algn="just" marL="777235" indent="-388618" lvl="1">
                <a:lnSpc>
                  <a:spcPts val="6947"/>
                </a:lnSpc>
                <a:spcBef>
                  <a:spcPct val="0"/>
                </a:spcBef>
                <a:buAutoNum type="arabicPeriod" startAt="1"/>
              </a:pPr>
              <a:r>
                <a:rPr lang="en-US" sz="3599" strike="noStrike" u="none">
                  <a:solidFill>
                    <a:srgbClr val="3C372B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75%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0" y="9087267"/>
            <a:ext cx="18288000" cy="1199733"/>
            <a:chOff x="0" y="0"/>
            <a:chExt cx="4816593" cy="31597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816592" cy="315979"/>
            </a:xfrm>
            <a:custGeom>
              <a:avLst/>
              <a:gdLst/>
              <a:ahLst/>
              <a:cxnLst/>
              <a:rect r="r" b="b" t="t" l="l"/>
              <a:pathLst>
                <a:path h="315979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15979"/>
                  </a:lnTo>
                  <a:lnTo>
                    <a:pt x="0" y="315979"/>
                  </a:lnTo>
                  <a:close/>
                </a:path>
              </a:pathLst>
            </a:custGeom>
            <a:solidFill>
              <a:srgbClr val="7EBC00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28575"/>
              <a:ext cx="4816593" cy="34455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6"/>
                </a:lnSpc>
              </a:pP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15871197" y="9255831"/>
            <a:ext cx="2130736" cy="862604"/>
          </a:xfrm>
          <a:custGeom>
            <a:avLst/>
            <a:gdLst/>
            <a:ahLst/>
            <a:cxnLst/>
            <a:rect r="r" b="b" t="t" l="l"/>
            <a:pathLst>
              <a:path h="862604" w="2130736">
                <a:moveTo>
                  <a:pt x="0" y="0"/>
                </a:moveTo>
                <a:lnTo>
                  <a:pt x="2130736" y="0"/>
                </a:lnTo>
                <a:lnTo>
                  <a:pt x="2130736" y="862604"/>
                </a:lnTo>
                <a:lnTo>
                  <a:pt x="0" y="8626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7EBC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301752" y="369304"/>
            <a:ext cx="15413917" cy="9535830"/>
            <a:chOff x="0" y="0"/>
            <a:chExt cx="20551890" cy="1271444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13172764" y="2887314"/>
              <a:ext cx="7379126" cy="7977433"/>
            </a:xfrm>
            <a:custGeom>
              <a:avLst/>
              <a:gdLst/>
              <a:ahLst/>
              <a:cxnLst/>
              <a:rect r="r" b="b" t="t" l="l"/>
              <a:pathLst>
                <a:path h="7977433" w="7379126">
                  <a:moveTo>
                    <a:pt x="0" y="0"/>
                  </a:moveTo>
                  <a:lnTo>
                    <a:pt x="7379126" y="0"/>
                  </a:lnTo>
                  <a:lnTo>
                    <a:pt x="7379126" y="7977433"/>
                  </a:lnTo>
                  <a:lnTo>
                    <a:pt x="0" y="79774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339455" cy="3699385"/>
            </a:xfrm>
            <a:custGeom>
              <a:avLst/>
              <a:gdLst/>
              <a:ahLst/>
              <a:cxnLst/>
              <a:rect r="r" b="b" t="t" l="l"/>
              <a:pathLst>
                <a:path h="3699385" w="4339455">
                  <a:moveTo>
                    <a:pt x="0" y="0"/>
                  </a:moveTo>
                  <a:lnTo>
                    <a:pt x="4339455" y="0"/>
                  </a:lnTo>
                  <a:lnTo>
                    <a:pt x="4339455" y="3699385"/>
                  </a:lnTo>
                  <a:lnTo>
                    <a:pt x="0" y="369938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0" r="0" b="0"/>
              </a:stretch>
            </a:blipFill>
          </p:spPr>
        </p:sp>
        <p:sp>
          <p:nvSpPr>
            <p:cNvPr name="TextBox 5" id="5"/>
            <p:cNvSpPr txBox="true"/>
            <p:nvPr/>
          </p:nvSpPr>
          <p:spPr>
            <a:xfrm rot="-1575549">
              <a:off x="661839" y="3383348"/>
              <a:ext cx="10569586" cy="448772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3930"/>
                </a:lnSpc>
              </a:pPr>
              <a:r>
                <a:rPr lang="en-US" sz="9287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Be Recycling </a:t>
              </a:r>
            </a:p>
            <a:p>
              <a:pPr algn="ctr">
                <a:lnSpc>
                  <a:spcPts val="13930"/>
                </a:lnSpc>
              </a:pPr>
              <a:r>
                <a:rPr lang="en-US" sz="9287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Royalty</a:t>
              </a:r>
            </a:p>
          </p:txBody>
        </p:sp>
        <p:sp>
          <p:nvSpPr>
            <p:cNvPr name="Freeform 6" id="6"/>
            <p:cNvSpPr/>
            <p:nvPr/>
          </p:nvSpPr>
          <p:spPr>
            <a:xfrm flipH="false" flipV="false" rot="0">
              <a:off x="11564177" y="1553097"/>
              <a:ext cx="2517641" cy="2146289"/>
            </a:xfrm>
            <a:custGeom>
              <a:avLst/>
              <a:gdLst/>
              <a:ahLst/>
              <a:cxnLst/>
              <a:rect r="r" b="b" t="t" l="l"/>
              <a:pathLst>
                <a:path h="2146289" w="2517641">
                  <a:moveTo>
                    <a:pt x="0" y="0"/>
                  </a:moveTo>
                  <a:lnTo>
                    <a:pt x="2517641" y="0"/>
                  </a:lnTo>
                  <a:lnTo>
                    <a:pt x="2517641" y="2146288"/>
                  </a:lnTo>
                  <a:lnTo>
                    <a:pt x="0" y="21462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2661999" y="9015055"/>
              <a:ext cx="4339455" cy="3699385"/>
            </a:xfrm>
            <a:custGeom>
              <a:avLst/>
              <a:gdLst/>
              <a:ahLst/>
              <a:cxnLst/>
              <a:rect r="r" b="b" t="t" l="l"/>
              <a:pathLst>
                <a:path h="3699385" w="4339455">
                  <a:moveTo>
                    <a:pt x="0" y="0"/>
                  </a:moveTo>
                  <a:lnTo>
                    <a:pt x="4339455" y="0"/>
                  </a:lnTo>
                  <a:lnTo>
                    <a:pt x="4339455" y="3699385"/>
                  </a:lnTo>
                  <a:lnTo>
                    <a:pt x="0" y="369938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0" r="0" b="0"/>
              </a:stretch>
            </a:blipFill>
          </p:spPr>
        </p:sp>
      </p:grpSp>
      <p:sp>
        <p:nvSpPr>
          <p:cNvPr name="Freeform 8" id="8"/>
          <p:cNvSpPr/>
          <p:nvPr/>
        </p:nvSpPr>
        <p:spPr>
          <a:xfrm flipH="false" flipV="false" rot="0">
            <a:off x="14169207" y="8476397"/>
            <a:ext cx="3862789" cy="1563806"/>
          </a:xfrm>
          <a:custGeom>
            <a:avLst/>
            <a:gdLst/>
            <a:ahLst/>
            <a:cxnLst/>
            <a:rect r="r" b="b" t="t" l="l"/>
            <a:pathLst>
              <a:path h="1563806" w="3862789">
                <a:moveTo>
                  <a:pt x="0" y="0"/>
                </a:moveTo>
                <a:lnTo>
                  <a:pt x="3862789" y="0"/>
                </a:lnTo>
                <a:lnTo>
                  <a:pt x="3862789" y="1563806"/>
                </a:lnTo>
                <a:lnTo>
                  <a:pt x="0" y="156380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361107"/>
            <a:ext cx="15773400" cy="1988345"/>
            <a:chOff x="0" y="0"/>
            <a:chExt cx="21031200" cy="265112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031200" cy="2651126"/>
            </a:xfrm>
            <a:custGeom>
              <a:avLst/>
              <a:gdLst/>
              <a:ahLst/>
              <a:cxnLst/>
              <a:rect r="r" b="b" t="t" l="l"/>
              <a:pathLst>
                <a:path h="2651126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2651126"/>
                  </a:lnTo>
                  <a:lnTo>
                    <a:pt x="0" y="265112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85725"/>
              <a:ext cx="21031200" cy="2736851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 marL="0" indent="0" lvl="0">
                <a:lnSpc>
                  <a:spcPts val="6859"/>
                </a:lnSpc>
                <a:spcBef>
                  <a:spcPct val="0"/>
                </a:spcBef>
              </a:pPr>
              <a:r>
                <a:rPr lang="en-US" b="true" sz="4899" strike="noStrike" u="none">
                  <a:solidFill>
                    <a:srgbClr val="7EBC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By the end of today, you will know...</a:t>
              </a: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28700" y="2608285"/>
            <a:ext cx="5853142" cy="1653652"/>
            <a:chOff x="0" y="0"/>
            <a:chExt cx="1541568" cy="43553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541568" cy="435530"/>
            </a:xfrm>
            <a:custGeom>
              <a:avLst/>
              <a:gdLst/>
              <a:ahLst/>
              <a:cxnLst/>
              <a:rect r="r" b="b" t="t" l="l"/>
              <a:pathLst>
                <a:path h="435530" w="1541568">
                  <a:moveTo>
                    <a:pt x="67457" y="0"/>
                  </a:moveTo>
                  <a:lnTo>
                    <a:pt x="1474111" y="0"/>
                  </a:lnTo>
                  <a:cubicBezTo>
                    <a:pt x="1511367" y="0"/>
                    <a:pt x="1541568" y="30202"/>
                    <a:pt x="1541568" y="67457"/>
                  </a:cubicBezTo>
                  <a:lnTo>
                    <a:pt x="1541568" y="368072"/>
                  </a:lnTo>
                  <a:cubicBezTo>
                    <a:pt x="1541568" y="405328"/>
                    <a:pt x="1511367" y="435530"/>
                    <a:pt x="1474111" y="435530"/>
                  </a:cubicBezTo>
                  <a:lnTo>
                    <a:pt x="67457" y="435530"/>
                  </a:lnTo>
                  <a:cubicBezTo>
                    <a:pt x="30202" y="435530"/>
                    <a:pt x="0" y="405328"/>
                    <a:pt x="0" y="368072"/>
                  </a:cubicBezTo>
                  <a:lnTo>
                    <a:pt x="0" y="67457"/>
                  </a:lnTo>
                  <a:cubicBezTo>
                    <a:pt x="0" y="30202"/>
                    <a:pt x="30202" y="0"/>
                    <a:pt x="67457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7EBC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76200"/>
              <a:ext cx="1541568" cy="5117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483136" y="3096973"/>
            <a:ext cx="4944270" cy="5619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99"/>
              </a:lnSpc>
            </a:pPr>
            <a:r>
              <a:rPr lang="en-US" sz="2999" b="true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What a natural resource is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5762826" y="4520770"/>
            <a:ext cx="6305149" cy="1653652"/>
            <a:chOff x="0" y="0"/>
            <a:chExt cx="1660615" cy="43553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660615" cy="435530"/>
            </a:xfrm>
            <a:custGeom>
              <a:avLst/>
              <a:gdLst/>
              <a:ahLst/>
              <a:cxnLst/>
              <a:rect r="r" b="b" t="t" l="l"/>
              <a:pathLst>
                <a:path h="435530" w="1660615">
                  <a:moveTo>
                    <a:pt x="62622" y="0"/>
                  </a:moveTo>
                  <a:lnTo>
                    <a:pt x="1597994" y="0"/>
                  </a:lnTo>
                  <a:cubicBezTo>
                    <a:pt x="1614602" y="0"/>
                    <a:pt x="1630530" y="6598"/>
                    <a:pt x="1642274" y="18341"/>
                  </a:cubicBezTo>
                  <a:cubicBezTo>
                    <a:pt x="1654018" y="30085"/>
                    <a:pt x="1660615" y="46013"/>
                    <a:pt x="1660615" y="62622"/>
                  </a:cubicBezTo>
                  <a:lnTo>
                    <a:pt x="1660615" y="372908"/>
                  </a:lnTo>
                  <a:cubicBezTo>
                    <a:pt x="1660615" y="407493"/>
                    <a:pt x="1632579" y="435530"/>
                    <a:pt x="1597994" y="435530"/>
                  </a:cubicBezTo>
                  <a:lnTo>
                    <a:pt x="62622" y="435530"/>
                  </a:lnTo>
                  <a:cubicBezTo>
                    <a:pt x="28037" y="435530"/>
                    <a:pt x="0" y="407493"/>
                    <a:pt x="0" y="372908"/>
                  </a:cubicBezTo>
                  <a:lnTo>
                    <a:pt x="0" y="62622"/>
                  </a:lnTo>
                  <a:cubicBezTo>
                    <a:pt x="0" y="28037"/>
                    <a:pt x="28037" y="0"/>
                    <a:pt x="62622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7EBC00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76200"/>
              <a:ext cx="1660615" cy="5117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6252356" y="5009458"/>
            <a:ext cx="5326089" cy="5619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99"/>
              </a:lnSpc>
            </a:pPr>
            <a:r>
              <a:rPr lang="en-US" sz="2999" b="true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Why we need to conserve them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11297053" y="6473949"/>
            <a:ext cx="5962247" cy="1653652"/>
            <a:chOff x="0" y="0"/>
            <a:chExt cx="1570304" cy="43553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570304" cy="435530"/>
            </a:xfrm>
            <a:custGeom>
              <a:avLst/>
              <a:gdLst/>
              <a:ahLst/>
              <a:cxnLst/>
              <a:rect r="r" b="b" t="t" l="l"/>
              <a:pathLst>
                <a:path h="435530" w="1570304">
                  <a:moveTo>
                    <a:pt x="66223" y="0"/>
                  </a:moveTo>
                  <a:lnTo>
                    <a:pt x="1504081" y="0"/>
                  </a:lnTo>
                  <a:cubicBezTo>
                    <a:pt x="1521644" y="0"/>
                    <a:pt x="1538488" y="6977"/>
                    <a:pt x="1550908" y="19396"/>
                  </a:cubicBezTo>
                  <a:cubicBezTo>
                    <a:pt x="1563327" y="31815"/>
                    <a:pt x="1570304" y="48660"/>
                    <a:pt x="1570304" y="66223"/>
                  </a:cubicBezTo>
                  <a:lnTo>
                    <a:pt x="1570304" y="369307"/>
                  </a:lnTo>
                  <a:cubicBezTo>
                    <a:pt x="1570304" y="405881"/>
                    <a:pt x="1540655" y="435530"/>
                    <a:pt x="1504081" y="435530"/>
                  </a:cubicBezTo>
                  <a:lnTo>
                    <a:pt x="66223" y="435530"/>
                  </a:lnTo>
                  <a:cubicBezTo>
                    <a:pt x="48660" y="435530"/>
                    <a:pt x="31815" y="428553"/>
                    <a:pt x="19396" y="416134"/>
                  </a:cubicBezTo>
                  <a:cubicBezTo>
                    <a:pt x="6977" y="403714"/>
                    <a:pt x="0" y="386870"/>
                    <a:pt x="0" y="369307"/>
                  </a:cubicBezTo>
                  <a:lnTo>
                    <a:pt x="0" y="66223"/>
                  </a:lnTo>
                  <a:cubicBezTo>
                    <a:pt x="0" y="29649"/>
                    <a:pt x="29649" y="0"/>
                    <a:pt x="66223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7EBC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76200"/>
              <a:ext cx="1570304" cy="5117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1759960" y="6962637"/>
            <a:ext cx="5036433" cy="5619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99"/>
              </a:lnSpc>
            </a:pPr>
            <a:r>
              <a:rPr lang="en-US" sz="2999" b="true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How to conserve resources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0" y="9087267"/>
            <a:ext cx="18288000" cy="1199733"/>
            <a:chOff x="0" y="0"/>
            <a:chExt cx="4816593" cy="315979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4816592" cy="315979"/>
            </a:xfrm>
            <a:custGeom>
              <a:avLst/>
              <a:gdLst/>
              <a:ahLst/>
              <a:cxnLst/>
              <a:rect r="r" b="b" t="t" l="l"/>
              <a:pathLst>
                <a:path h="315979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15979"/>
                  </a:lnTo>
                  <a:lnTo>
                    <a:pt x="0" y="315979"/>
                  </a:lnTo>
                  <a:close/>
                </a:path>
              </a:pathLst>
            </a:custGeom>
            <a:solidFill>
              <a:srgbClr val="7EBC00"/>
            </a:solidFill>
          </p:spPr>
        </p:sp>
        <p:sp>
          <p:nvSpPr>
            <p:cNvPr name="TextBox 19" id="19"/>
            <p:cNvSpPr txBox="true"/>
            <p:nvPr/>
          </p:nvSpPr>
          <p:spPr>
            <a:xfrm>
              <a:off x="0" y="-28575"/>
              <a:ext cx="4816593" cy="34455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6"/>
                </a:lnSpc>
              </a:pPr>
            </a:p>
          </p:txBody>
        </p:sp>
      </p:grpSp>
      <p:sp>
        <p:nvSpPr>
          <p:cNvPr name="Freeform 20" id="20"/>
          <p:cNvSpPr/>
          <p:nvPr/>
        </p:nvSpPr>
        <p:spPr>
          <a:xfrm flipH="false" flipV="false" rot="0">
            <a:off x="15871197" y="9255831"/>
            <a:ext cx="2130736" cy="862604"/>
          </a:xfrm>
          <a:custGeom>
            <a:avLst/>
            <a:gdLst/>
            <a:ahLst/>
            <a:cxnLst/>
            <a:rect r="r" b="b" t="t" l="l"/>
            <a:pathLst>
              <a:path h="862604" w="2130736">
                <a:moveTo>
                  <a:pt x="0" y="0"/>
                </a:moveTo>
                <a:lnTo>
                  <a:pt x="2130736" y="0"/>
                </a:lnTo>
                <a:lnTo>
                  <a:pt x="2130736" y="862604"/>
                </a:lnTo>
                <a:lnTo>
                  <a:pt x="0" y="8626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518592"/>
            <a:ext cx="15773400" cy="1988345"/>
            <a:chOff x="0" y="0"/>
            <a:chExt cx="21031200" cy="265112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031200" cy="2651126"/>
            </a:xfrm>
            <a:custGeom>
              <a:avLst/>
              <a:gdLst/>
              <a:ahLst/>
              <a:cxnLst/>
              <a:rect r="r" b="b" t="t" l="l"/>
              <a:pathLst>
                <a:path h="2651126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2651126"/>
                  </a:lnTo>
                  <a:lnTo>
                    <a:pt x="0" y="265112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85725"/>
              <a:ext cx="21031200" cy="2736851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 marL="0" indent="0" lvl="0">
                <a:lnSpc>
                  <a:spcPts val="6859"/>
                </a:lnSpc>
                <a:spcBef>
                  <a:spcPct val="0"/>
                </a:spcBef>
              </a:pPr>
              <a:r>
                <a:rPr lang="en-US" b="true" sz="4899" strike="noStrike" u="none">
                  <a:solidFill>
                    <a:srgbClr val="7EBC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How can we be a dream team?</a:t>
              </a: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28700" y="2601624"/>
            <a:ext cx="15773400" cy="2995582"/>
            <a:chOff x="0" y="0"/>
            <a:chExt cx="21031200" cy="399411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1031200" cy="3994109"/>
            </a:xfrm>
            <a:custGeom>
              <a:avLst/>
              <a:gdLst/>
              <a:ahLst/>
              <a:cxnLst/>
              <a:rect r="r" b="b" t="t" l="l"/>
              <a:pathLst>
                <a:path h="3994109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3994109"/>
                  </a:lnTo>
                  <a:lnTo>
                    <a:pt x="0" y="399410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95250"/>
              <a:ext cx="21031200" cy="4089360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l" marL="651510" indent="-325755" lvl="1">
                <a:lnSpc>
                  <a:spcPts val="4622"/>
                </a:lnSpc>
                <a:buAutoNum type="arabicPeriod" startAt="1"/>
              </a:pPr>
              <a:r>
                <a:rPr lang="en-US" sz="3600">
                  <a:solidFill>
                    <a:srgbClr val="3C372B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How can we work together well</a:t>
              </a:r>
              <a:r>
                <a:rPr lang="en-US" sz="3600">
                  <a:solidFill>
                    <a:srgbClr val="3C372B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?</a:t>
              </a:r>
            </a:p>
            <a:p>
              <a:pPr algn="l" marL="651510" indent="-325755" lvl="1">
                <a:lnSpc>
                  <a:spcPts val="4622"/>
                </a:lnSpc>
              </a:pPr>
            </a:p>
            <a:p>
              <a:pPr algn="l" marL="651510" indent="-325755" lvl="1">
                <a:lnSpc>
                  <a:spcPts val="4622"/>
                </a:lnSpc>
              </a:pPr>
            </a:p>
            <a:p>
              <a:pPr algn="l" marL="651510" indent="-325755" lvl="1">
                <a:lnSpc>
                  <a:spcPts val="4622"/>
                </a:lnSpc>
              </a:pPr>
            </a:p>
            <a:p>
              <a:pPr algn="l" marL="651510" indent="-325755" lvl="1">
                <a:lnSpc>
                  <a:spcPts val="3888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069381" y="5597206"/>
            <a:ext cx="16149238" cy="2932043"/>
            <a:chOff x="0" y="0"/>
            <a:chExt cx="21532318" cy="3909390"/>
          </a:xfrm>
        </p:grpSpPr>
        <p:sp>
          <p:nvSpPr>
            <p:cNvPr name="Freeform 9" id="9" descr="Chat with solid fill"/>
            <p:cNvSpPr/>
            <p:nvPr/>
          </p:nvSpPr>
          <p:spPr>
            <a:xfrm flipH="false" flipV="false" rot="0">
              <a:off x="0" y="0"/>
              <a:ext cx="3909390" cy="3909390"/>
            </a:xfrm>
            <a:custGeom>
              <a:avLst/>
              <a:gdLst/>
              <a:ahLst/>
              <a:cxnLst/>
              <a:rect r="r" b="b" t="t" l="l"/>
              <a:pathLst>
                <a:path h="3909390" w="3909390">
                  <a:moveTo>
                    <a:pt x="0" y="0"/>
                  </a:moveTo>
                  <a:lnTo>
                    <a:pt x="3909390" y="0"/>
                  </a:lnTo>
                  <a:lnTo>
                    <a:pt x="3909390" y="3909390"/>
                  </a:lnTo>
                  <a:lnTo>
                    <a:pt x="0" y="39093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0" id="10" descr="Ear with solid fill"/>
            <p:cNvSpPr/>
            <p:nvPr/>
          </p:nvSpPr>
          <p:spPr>
            <a:xfrm flipH="false" flipV="false" rot="0">
              <a:off x="6705606" y="364430"/>
              <a:ext cx="3111160" cy="3111160"/>
            </a:xfrm>
            <a:custGeom>
              <a:avLst/>
              <a:gdLst/>
              <a:ahLst/>
              <a:cxnLst/>
              <a:rect r="r" b="b" t="t" l="l"/>
              <a:pathLst>
                <a:path h="3111160" w="3111160">
                  <a:moveTo>
                    <a:pt x="0" y="0"/>
                  </a:moveTo>
                  <a:lnTo>
                    <a:pt x="3111160" y="0"/>
                  </a:lnTo>
                  <a:lnTo>
                    <a:pt x="3111160" y="3111160"/>
                  </a:lnTo>
                  <a:lnTo>
                    <a:pt x="0" y="31111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1" id="11" descr="Badge Heart with solid fill"/>
            <p:cNvSpPr/>
            <p:nvPr/>
          </p:nvSpPr>
          <p:spPr>
            <a:xfrm flipH="false" flipV="false" rot="0">
              <a:off x="12327058" y="186836"/>
              <a:ext cx="3722554" cy="3722554"/>
            </a:xfrm>
            <a:custGeom>
              <a:avLst/>
              <a:gdLst/>
              <a:ahLst/>
              <a:cxnLst/>
              <a:rect r="r" b="b" t="t" l="l"/>
              <a:pathLst>
                <a:path h="3722554" w="3722554">
                  <a:moveTo>
                    <a:pt x="0" y="0"/>
                  </a:moveTo>
                  <a:lnTo>
                    <a:pt x="3722554" y="0"/>
                  </a:lnTo>
                  <a:lnTo>
                    <a:pt x="3722554" y="3722554"/>
                  </a:lnTo>
                  <a:lnTo>
                    <a:pt x="0" y="37225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12" id="12" descr="Raised hand with solid fill"/>
            <p:cNvSpPr/>
            <p:nvPr/>
          </p:nvSpPr>
          <p:spPr>
            <a:xfrm flipH="false" flipV="false" rot="0">
              <a:off x="18510820" y="364430"/>
              <a:ext cx="3021498" cy="3021498"/>
            </a:xfrm>
            <a:custGeom>
              <a:avLst/>
              <a:gdLst/>
              <a:ahLst/>
              <a:cxnLst/>
              <a:rect r="r" b="b" t="t" l="l"/>
              <a:pathLst>
                <a:path h="3021498" w="3021498">
                  <a:moveTo>
                    <a:pt x="0" y="0"/>
                  </a:moveTo>
                  <a:lnTo>
                    <a:pt x="3021498" y="0"/>
                  </a:lnTo>
                  <a:lnTo>
                    <a:pt x="3021498" y="3021498"/>
                  </a:lnTo>
                  <a:lnTo>
                    <a:pt x="0" y="30214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 l="0" t="0" r="0" b="0"/>
              </a:stretch>
            </a:blip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0" y="9087267"/>
            <a:ext cx="18288000" cy="1199733"/>
            <a:chOff x="0" y="0"/>
            <a:chExt cx="4816593" cy="315979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816592" cy="315979"/>
            </a:xfrm>
            <a:custGeom>
              <a:avLst/>
              <a:gdLst/>
              <a:ahLst/>
              <a:cxnLst/>
              <a:rect r="r" b="b" t="t" l="l"/>
              <a:pathLst>
                <a:path h="315979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15979"/>
                  </a:lnTo>
                  <a:lnTo>
                    <a:pt x="0" y="315979"/>
                  </a:lnTo>
                  <a:close/>
                </a:path>
              </a:pathLst>
            </a:custGeom>
            <a:solidFill>
              <a:srgbClr val="7EBC00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28575"/>
              <a:ext cx="4816593" cy="34455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6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5871197" y="9255831"/>
            <a:ext cx="2130736" cy="862604"/>
          </a:xfrm>
          <a:custGeom>
            <a:avLst/>
            <a:gdLst/>
            <a:ahLst/>
            <a:cxnLst/>
            <a:rect r="r" b="b" t="t" l="l"/>
            <a:pathLst>
              <a:path h="862604" w="2130736">
                <a:moveTo>
                  <a:pt x="0" y="0"/>
                </a:moveTo>
                <a:lnTo>
                  <a:pt x="2130736" y="0"/>
                </a:lnTo>
                <a:lnTo>
                  <a:pt x="2130736" y="862604"/>
                </a:lnTo>
                <a:lnTo>
                  <a:pt x="0" y="86260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384472"/>
            <a:ext cx="15773400" cy="1988345"/>
            <a:chOff x="0" y="0"/>
            <a:chExt cx="21031200" cy="265112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031200" cy="2651126"/>
            </a:xfrm>
            <a:custGeom>
              <a:avLst/>
              <a:gdLst/>
              <a:ahLst/>
              <a:cxnLst/>
              <a:rect r="r" b="b" t="t" l="l"/>
              <a:pathLst>
                <a:path h="2651126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2651126"/>
                  </a:lnTo>
                  <a:lnTo>
                    <a:pt x="0" y="265112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85725"/>
              <a:ext cx="21031200" cy="2736851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 marL="0" indent="0" lvl="0">
                <a:lnSpc>
                  <a:spcPts val="6859"/>
                </a:lnSpc>
                <a:spcBef>
                  <a:spcPct val="0"/>
                </a:spcBef>
              </a:pPr>
              <a:r>
                <a:rPr lang="en-US" b="true" sz="4899" strike="noStrike" u="none">
                  <a:solidFill>
                    <a:srgbClr val="7EBC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Dream team!</a:t>
              </a:r>
            </a:p>
          </p:txBody>
        </p:sp>
      </p:grpSp>
      <p:sp>
        <p:nvSpPr>
          <p:cNvPr name="Freeform 5" id="5" descr="Chat with solid fill"/>
          <p:cNvSpPr/>
          <p:nvPr/>
        </p:nvSpPr>
        <p:spPr>
          <a:xfrm flipH="false" flipV="false" rot="0">
            <a:off x="1257300" y="2668092"/>
            <a:ext cx="2932042" cy="2932042"/>
          </a:xfrm>
          <a:custGeom>
            <a:avLst/>
            <a:gdLst/>
            <a:ahLst/>
            <a:cxnLst/>
            <a:rect r="r" b="b" t="t" l="l"/>
            <a:pathLst>
              <a:path h="2932042" w="2932042">
                <a:moveTo>
                  <a:pt x="0" y="0"/>
                </a:moveTo>
                <a:lnTo>
                  <a:pt x="2932042" y="0"/>
                </a:lnTo>
                <a:lnTo>
                  <a:pt x="2932042" y="2932042"/>
                </a:lnTo>
                <a:lnTo>
                  <a:pt x="0" y="293204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 descr="Ear with solid fill"/>
          <p:cNvSpPr/>
          <p:nvPr/>
        </p:nvSpPr>
        <p:spPr>
          <a:xfrm flipH="false" flipV="false" rot="0">
            <a:off x="10352757" y="5892021"/>
            <a:ext cx="2333370" cy="2333370"/>
          </a:xfrm>
          <a:custGeom>
            <a:avLst/>
            <a:gdLst/>
            <a:ahLst/>
            <a:cxnLst/>
            <a:rect r="r" b="b" t="t" l="l"/>
            <a:pathLst>
              <a:path h="2333370" w="2333370">
                <a:moveTo>
                  <a:pt x="0" y="0"/>
                </a:moveTo>
                <a:lnTo>
                  <a:pt x="2333370" y="0"/>
                </a:lnTo>
                <a:lnTo>
                  <a:pt x="2333370" y="2333370"/>
                </a:lnTo>
                <a:lnTo>
                  <a:pt x="0" y="233337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 descr="Badge Heart with solid fill"/>
          <p:cNvSpPr/>
          <p:nvPr/>
        </p:nvSpPr>
        <p:spPr>
          <a:xfrm flipH="false" flipV="false" rot="0">
            <a:off x="10123148" y="2738155"/>
            <a:ext cx="2791915" cy="2791916"/>
          </a:xfrm>
          <a:custGeom>
            <a:avLst/>
            <a:gdLst/>
            <a:ahLst/>
            <a:cxnLst/>
            <a:rect r="r" b="b" t="t" l="l"/>
            <a:pathLst>
              <a:path h="2791916" w="2791915">
                <a:moveTo>
                  <a:pt x="0" y="0"/>
                </a:moveTo>
                <a:lnTo>
                  <a:pt x="2791916" y="0"/>
                </a:lnTo>
                <a:lnTo>
                  <a:pt x="2791916" y="2791916"/>
                </a:lnTo>
                <a:lnTo>
                  <a:pt x="0" y="279191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 descr="Raised hand with solid fill"/>
          <p:cNvSpPr/>
          <p:nvPr/>
        </p:nvSpPr>
        <p:spPr>
          <a:xfrm flipH="false" flipV="false" rot="0">
            <a:off x="1257300" y="6088026"/>
            <a:ext cx="2266123" cy="2266124"/>
          </a:xfrm>
          <a:custGeom>
            <a:avLst/>
            <a:gdLst/>
            <a:ahLst/>
            <a:cxnLst/>
            <a:rect r="r" b="b" t="t" l="l"/>
            <a:pathLst>
              <a:path h="2266124" w="2266123">
                <a:moveTo>
                  <a:pt x="0" y="0"/>
                </a:moveTo>
                <a:lnTo>
                  <a:pt x="2266123" y="0"/>
                </a:lnTo>
                <a:lnTo>
                  <a:pt x="2266123" y="2266123"/>
                </a:lnTo>
                <a:lnTo>
                  <a:pt x="0" y="226612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9" id="9"/>
          <p:cNvGrpSpPr/>
          <p:nvPr/>
        </p:nvGrpSpPr>
        <p:grpSpPr>
          <a:xfrm rot="0">
            <a:off x="13191289" y="6437466"/>
            <a:ext cx="3197039" cy="1567244"/>
            <a:chOff x="0" y="0"/>
            <a:chExt cx="4262718" cy="208965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4262718" cy="2089658"/>
            </a:xfrm>
            <a:custGeom>
              <a:avLst/>
              <a:gdLst/>
              <a:ahLst/>
              <a:cxnLst/>
              <a:rect r="r" b="b" t="t" l="l"/>
              <a:pathLst>
                <a:path h="2089658" w="4262718">
                  <a:moveTo>
                    <a:pt x="0" y="0"/>
                  </a:moveTo>
                  <a:lnTo>
                    <a:pt x="4262718" y="0"/>
                  </a:lnTo>
                  <a:lnTo>
                    <a:pt x="4262718" y="2089658"/>
                  </a:lnTo>
                  <a:lnTo>
                    <a:pt x="0" y="208965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114300"/>
              <a:ext cx="4262718" cy="2203958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>
                <a:lnSpc>
                  <a:spcPts val="3628"/>
                </a:lnSpc>
              </a:pPr>
              <a:r>
                <a:rPr lang="en-US" b="true" sz="2519">
                  <a:solidFill>
                    <a:srgbClr val="3C372B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Listen well</a:t>
              </a: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91289" y="3350491"/>
            <a:ext cx="3197039" cy="1567244"/>
            <a:chOff x="0" y="0"/>
            <a:chExt cx="4262718" cy="208965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4262718" cy="2089658"/>
            </a:xfrm>
            <a:custGeom>
              <a:avLst/>
              <a:gdLst/>
              <a:ahLst/>
              <a:cxnLst/>
              <a:rect r="r" b="b" t="t" l="l"/>
              <a:pathLst>
                <a:path h="2089658" w="4262718">
                  <a:moveTo>
                    <a:pt x="0" y="0"/>
                  </a:moveTo>
                  <a:lnTo>
                    <a:pt x="4262718" y="0"/>
                  </a:lnTo>
                  <a:lnTo>
                    <a:pt x="4262718" y="2089658"/>
                  </a:lnTo>
                  <a:lnTo>
                    <a:pt x="0" y="208965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9525"/>
              <a:ext cx="4262718" cy="2099183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>
                <a:lnSpc>
                  <a:spcPts val="2588"/>
                </a:lnSpc>
              </a:pPr>
            </a:p>
            <a:p>
              <a:pPr algn="l">
                <a:lnSpc>
                  <a:spcPts val="3628"/>
                </a:lnSpc>
              </a:pPr>
              <a:r>
                <a:rPr lang="en-US" sz="2519" b="true">
                  <a:solidFill>
                    <a:srgbClr val="3C372B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Help others if you can</a:t>
              </a:r>
            </a:p>
            <a:p>
              <a:pPr algn="l">
                <a:lnSpc>
                  <a:spcPts val="2177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4414282" y="6437466"/>
            <a:ext cx="5433314" cy="1567244"/>
            <a:chOff x="0" y="0"/>
            <a:chExt cx="7244419" cy="208965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7244419" cy="2089658"/>
            </a:xfrm>
            <a:custGeom>
              <a:avLst/>
              <a:gdLst/>
              <a:ahLst/>
              <a:cxnLst/>
              <a:rect r="r" b="b" t="t" l="l"/>
              <a:pathLst>
                <a:path h="2089658" w="7244419">
                  <a:moveTo>
                    <a:pt x="0" y="0"/>
                  </a:moveTo>
                  <a:lnTo>
                    <a:pt x="7244419" y="0"/>
                  </a:lnTo>
                  <a:lnTo>
                    <a:pt x="7244419" y="2089658"/>
                  </a:lnTo>
                  <a:lnTo>
                    <a:pt x="0" y="208965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9525"/>
              <a:ext cx="7244419" cy="2099183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>
                <a:lnSpc>
                  <a:spcPts val="2588"/>
                </a:lnSpc>
              </a:pPr>
            </a:p>
            <a:p>
              <a:pPr algn="l">
                <a:lnSpc>
                  <a:spcPts val="3628"/>
                </a:lnSpc>
              </a:pPr>
              <a:r>
                <a:rPr lang="en-US" sz="2519" b="true">
                  <a:solidFill>
                    <a:srgbClr val="3C372B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Ask for help if you’re unsure what to do</a:t>
              </a:r>
            </a:p>
            <a:p>
              <a:pPr algn="l">
                <a:lnSpc>
                  <a:spcPts val="2177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4414282" y="3350491"/>
            <a:ext cx="5433314" cy="1567244"/>
            <a:chOff x="0" y="0"/>
            <a:chExt cx="7244419" cy="2089658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7244419" cy="2089658"/>
            </a:xfrm>
            <a:custGeom>
              <a:avLst/>
              <a:gdLst/>
              <a:ahLst/>
              <a:cxnLst/>
              <a:rect r="r" b="b" t="t" l="l"/>
              <a:pathLst>
                <a:path h="2089658" w="7244419">
                  <a:moveTo>
                    <a:pt x="0" y="0"/>
                  </a:moveTo>
                  <a:lnTo>
                    <a:pt x="7244419" y="0"/>
                  </a:lnTo>
                  <a:lnTo>
                    <a:pt x="7244419" y="2089658"/>
                  </a:lnTo>
                  <a:lnTo>
                    <a:pt x="0" y="208965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9525"/>
              <a:ext cx="7244419" cy="2099183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>
                <a:lnSpc>
                  <a:spcPts val="2588"/>
                </a:lnSpc>
              </a:pPr>
            </a:p>
            <a:p>
              <a:pPr algn="l">
                <a:lnSpc>
                  <a:spcPts val="3628"/>
                </a:lnSpc>
              </a:pPr>
              <a:r>
                <a:rPr lang="en-US" sz="2519" b="true">
                  <a:solidFill>
                    <a:srgbClr val="3C372B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One voice at a time</a:t>
              </a:r>
            </a:p>
            <a:p>
              <a:pPr algn="l">
                <a:lnSpc>
                  <a:spcPts val="2177"/>
                </a:lnSpc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0" y="9087267"/>
            <a:ext cx="18288000" cy="1199733"/>
            <a:chOff x="0" y="0"/>
            <a:chExt cx="4816593" cy="315979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315979"/>
            </a:xfrm>
            <a:custGeom>
              <a:avLst/>
              <a:gdLst/>
              <a:ahLst/>
              <a:cxnLst/>
              <a:rect r="r" b="b" t="t" l="l"/>
              <a:pathLst>
                <a:path h="315979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15979"/>
                  </a:lnTo>
                  <a:lnTo>
                    <a:pt x="0" y="315979"/>
                  </a:lnTo>
                  <a:close/>
                </a:path>
              </a:pathLst>
            </a:custGeom>
            <a:solidFill>
              <a:srgbClr val="7EBC00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28575"/>
              <a:ext cx="4816593" cy="34455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6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5871197" y="9255831"/>
            <a:ext cx="2130736" cy="862604"/>
          </a:xfrm>
          <a:custGeom>
            <a:avLst/>
            <a:gdLst/>
            <a:ahLst/>
            <a:cxnLst/>
            <a:rect r="r" b="b" t="t" l="l"/>
            <a:pathLst>
              <a:path h="862604" w="2130736">
                <a:moveTo>
                  <a:pt x="0" y="0"/>
                </a:moveTo>
                <a:lnTo>
                  <a:pt x="2130736" y="0"/>
                </a:lnTo>
                <a:lnTo>
                  <a:pt x="2130736" y="862604"/>
                </a:lnTo>
                <a:lnTo>
                  <a:pt x="0" y="862604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441791"/>
            <a:ext cx="6968938" cy="1988345"/>
            <a:chOff x="0" y="0"/>
            <a:chExt cx="9291918" cy="265112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291918" cy="2651126"/>
            </a:xfrm>
            <a:custGeom>
              <a:avLst/>
              <a:gdLst/>
              <a:ahLst/>
              <a:cxnLst/>
              <a:rect r="r" b="b" t="t" l="l"/>
              <a:pathLst>
                <a:path h="2651126" w="9291918">
                  <a:moveTo>
                    <a:pt x="0" y="0"/>
                  </a:moveTo>
                  <a:lnTo>
                    <a:pt x="9291918" y="0"/>
                  </a:lnTo>
                  <a:lnTo>
                    <a:pt x="9291918" y="2651126"/>
                  </a:lnTo>
                  <a:lnTo>
                    <a:pt x="0" y="265112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85725"/>
              <a:ext cx="9291918" cy="2736851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 marL="0" indent="0" lvl="0">
                <a:lnSpc>
                  <a:spcPts val="6859"/>
                </a:lnSpc>
                <a:spcBef>
                  <a:spcPct val="0"/>
                </a:spcBef>
              </a:pPr>
              <a:r>
                <a:rPr lang="en-US" b="true" sz="4899" strike="noStrike" u="none">
                  <a:solidFill>
                    <a:srgbClr val="7EBC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What’s in my Bag?</a:t>
              </a: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28700" y="2205032"/>
            <a:ext cx="15354886" cy="6527007"/>
            <a:chOff x="0" y="0"/>
            <a:chExt cx="20473182" cy="870267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0473181" cy="8702676"/>
            </a:xfrm>
            <a:custGeom>
              <a:avLst/>
              <a:gdLst/>
              <a:ahLst/>
              <a:cxnLst/>
              <a:rect r="r" b="b" t="t" l="l"/>
              <a:pathLst>
                <a:path h="8702676" w="20473181">
                  <a:moveTo>
                    <a:pt x="0" y="0"/>
                  </a:moveTo>
                  <a:lnTo>
                    <a:pt x="20473181" y="0"/>
                  </a:lnTo>
                  <a:lnTo>
                    <a:pt x="20473181" y="8702676"/>
                  </a:lnTo>
                  <a:lnTo>
                    <a:pt x="0" y="8702676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33375"/>
              <a:ext cx="20473182" cy="9036051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l">
                <a:lnSpc>
                  <a:spcPts val="6947"/>
                </a:lnSpc>
              </a:pPr>
              <a:r>
                <a:rPr lang="en-US" sz="3599">
                  <a:solidFill>
                    <a:srgbClr val="3C372B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We are going to look at some items from this bag and you say: </a:t>
              </a:r>
            </a:p>
            <a:p>
              <a:pPr algn="l" marL="777235" indent="-388618" lvl="1">
                <a:lnSpc>
                  <a:spcPts val="6947"/>
                </a:lnSpc>
                <a:buFont typeface="Arial"/>
                <a:buChar char="•"/>
              </a:pPr>
              <a:r>
                <a:rPr lang="en-US" sz="3599">
                  <a:solidFill>
                    <a:srgbClr val="3C372B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What it is. </a:t>
              </a:r>
            </a:p>
            <a:p>
              <a:pPr algn="l" marL="777235" indent="-388618" lvl="1">
                <a:lnSpc>
                  <a:spcPts val="6947"/>
                </a:lnSpc>
                <a:buFont typeface="Arial"/>
                <a:buChar char="•"/>
              </a:pPr>
              <a:r>
                <a:rPr lang="en-US" sz="3599">
                  <a:solidFill>
                    <a:srgbClr val="3C372B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What it is made from </a:t>
              </a:r>
            </a:p>
            <a:p>
              <a:pPr algn="l" marL="777235" indent="-388618" lvl="1">
                <a:lnSpc>
                  <a:spcPts val="6947"/>
                </a:lnSpc>
                <a:buFont typeface="Arial"/>
                <a:buChar char="•"/>
              </a:pPr>
              <a:r>
                <a:rPr lang="en-US" sz="3599">
                  <a:solidFill>
                    <a:srgbClr val="3C372B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Where that material comes from </a:t>
              </a:r>
            </a:p>
            <a:p>
              <a:pPr algn="l">
                <a:lnSpc>
                  <a:spcPts val="6947"/>
                </a:lnSpc>
              </a:pPr>
            </a:p>
            <a:p>
              <a:pPr algn="l">
                <a:lnSpc>
                  <a:spcPts val="6947"/>
                </a:lnSpc>
              </a:pPr>
              <a:r>
                <a:rPr lang="en-US" sz="3599" b="true">
                  <a:solidFill>
                    <a:srgbClr val="7EBC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There are some pictures on the next slide to help you.</a:t>
              </a:r>
            </a:p>
            <a:p>
              <a:pPr algn="l">
                <a:lnSpc>
                  <a:spcPts val="6947"/>
                </a:lnSpc>
              </a:pPr>
              <a:r>
                <a:rPr lang="en-US" sz="3599" b="true">
                  <a:solidFill>
                    <a:srgbClr val="7EBC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Challenge:</a:t>
              </a:r>
              <a:r>
                <a:rPr lang="en-US" sz="3599" b="true">
                  <a:solidFill>
                    <a:srgbClr val="81BC41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 </a:t>
              </a:r>
              <a:r>
                <a:rPr lang="en-US" sz="3599">
                  <a:solidFill>
                    <a:srgbClr val="3C372B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What connects all these items?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0" y="9087267"/>
            <a:ext cx="18288000" cy="1199733"/>
            <a:chOff x="0" y="0"/>
            <a:chExt cx="4816593" cy="31597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816592" cy="315979"/>
            </a:xfrm>
            <a:custGeom>
              <a:avLst/>
              <a:gdLst/>
              <a:ahLst/>
              <a:cxnLst/>
              <a:rect r="r" b="b" t="t" l="l"/>
              <a:pathLst>
                <a:path h="315979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15979"/>
                  </a:lnTo>
                  <a:lnTo>
                    <a:pt x="0" y="315979"/>
                  </a:lnTo>
                  <a:close/>
                </a:path>
              </a:pathLst>
            </a:custGeom>
            <a:solidFill>
              <a:srgbClr val="7EBC00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28575"/>
              <a:ext cx="4816593" cy="34455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6"/>
                </a:lnSpc>
              </a:pPr>
            </a:p>
          </p:txBody>
        </p:sp>
      </p:grpSp>
      <p:sp>
        <p:nvSpPr>
          <p:cNvPr name="Freeform 11" id="11"/>
          <p:cNvSpPr/>
          <p:nvPr/>
        </p:nvSpPr>
        <p:spPr>
          <a:xfrm flipH="false" flipV="false" rot="0">
            <a:off x="15871197" y="9255831"/>
            <a:ext cx="2130736" cy="862604"/>
          </a:xfrm>
          <a:custGeom>
            <a:avLst/>
            <a:gdLst/>
            <a:ahLst/>
            <a:cxnLst/>
            <a:rect r="r" b="b" t="t" l="l"/>
            <a:pathLst>
              <a:path h="862604" w="2130736">
                <a:moveTo>
                  <a:pt x="0" y="0"/>
                </a:moveTo>
                <a:lnTo>
                  <a:pt x="2130736" y="0"/>
                </a:lnTo>
                <a:lnTo>
                  <a:pt x="2130736" y="862604"/>
                </a:lnTo>
                <a:lnTo>
                  <a:pt x="0" y="8626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30" y="15"/>
            <a:ext cx="6004528" cy="5083324"/>
          </a:xfrm>
          <a:custGeom>
            <a:avLst/>
            <a:gdLst/>
            <a:ahLst/>
            <a:cxnLst/>
            <a:rect r="r" b="b" t="t" l="l"/>
            <a:pathLst>
              <a:path h="5083324" w="6004528">
                <a:moveTo>
                  <a:pt x="0" y="0"/>
                </a:moveTo>
                <a:lnTo>
                  <a:pt x="6004528" y="0"/>
                </a:lnTo>
                <a:lnTo>
                  <a:pt x="6004528" y="5083324"/>
                </a:lnTo>
                <a:lnTo>
                  <a:pt x="0" y="508332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12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141718" y="15"/>
            <a:ext cx="6021071" cy="5074905"/>
          </a:xfrm>
          <a:custGeom>
            <a:avLst/>
            <a:gdLst/>
            <a:ahLst/>
            <a:cxnLst/>
            <a:rect r="r" b="b" t="t" l="l"/>
            <a:pathLst>
              <a:path h="5074905" w="6021071">
                <a:moveTo>
                  <a:pt x="0" y="0"/>
                </a:moveTo>
                <a:lnTo>
                  <a:pt x="6021071" y="0"/>
                </a:lnTo>
                <a:lnTo>
                  <a:pt x="6021071" y="5074905"/>
                </a:lnTo>
                <a:lnTo>
                  <a:pt x="0" y="507490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-564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2283440" y="15"/>
            <a:ext cx="6004559" cy="5074905"/>
          </a:xfrm>
          <a:custGeom>
            <a:avLst/>
            <a:gdLst/>
            <a:ahLst/>
            <a:cxnLst/>
            <a:rect r="r" b="b" t="t" l="l"/>
            <a:pathLst>
              <a:path h="5074905" w="6004559">
                <a:moveTo>
                  <a:pt x="0" y="0"/>
                </a:moveTo>
                <a:lnTo>
                  <a:pt x="6004558" y="0"/>
                </a:lnTo>
                <a:lnTo>
                  <a:pt x="6004558" y="5074905"/>
                </a:lnTo>
                <a:lnTo>
                  <a:pt x="0" y="50749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7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30" y="5203653"/>
            <a:ext cx="6004528" cy="5083339"/>
          </a:xfrm>
          <a:custGeom>
            <a:avLst/>
            <a:gdLst/>
            <a:ahLst/>
            <a:cxnLst/>
            <a:rect r="r" b="b" t="t" l="l"/>
            <a:pathLst>
              <a:path h="5083339" w="6004528">
                <a:moveTo>
                  <a:pt x="0" y="0"/>
                </a:moveTo>
                <a:lnTo>
                  <a:pt x="6004528" y="0"/>
                </a:lnTo>
                <a:lnTo>
                  <a:pt x="6004528" y="5083339"/>
                </a:lnTo>
                <a:lnTo>
                  <a:pt x="0" y="508333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-115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6141718" y="5203653"/>
            <a:ext cx="6021071" cy="5074920"/>
          </a:xfrm>
          <a:custGeom>
            <a:avLst/>
            <a:gdLst/>
            <a:ahLst/>
            <a:cxnLst/>
            <a:rect r="r" b="b" t="t" l="l"/>
            <a:pathLst>
              <a:path h="5074920" w="6021071">
                <a:moveTo>
                  <a:pt x="0" y="0"/>
                </a:moveTo>
                <a:lnTo>
                  <a:pt x="6021071" y="0"/>
                </a:lnTo>
                <a:lnTo>
                  <a:pt x="6021071" y="5074920"/>
                </a:lnTo>
                <a:lnTo>
                  <a:pt x="0" y="507492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299949" y="5203653"/>
            <a:ext cx="5988051" cy="5083339"/>
          </a:xfrm>
          <a:custGeom>
            <a:avLst/>
            <a:gdLst/>
            <a:ahLst/>
            <a:cxnLst/>
            <a:rect r="r" b="b" t="t" l="l"/>
            <a:pathLst>
              <a:path h="5083339" w="5988051">
                <a:moveTo>
                  <a:pt x="0" y="0"/>
                </a:moveTo>
                <a:lnTo>
                  <a:pt x="5988051" y="0"/>
                </a:lnTo>
                <a:lnTo>
                  <a:pt x="5988051" y="5083339"/>
                </a:lnTo>
                <a:lnTo>
                  <a:pt x="0" y="508333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-325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631483" y="4313648"/>
            <a:ext cx="4232366" cy="609842"/>
            <a:chOff x="0" y="0"/>
            <a:chExt cx="5643154" cy="813122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5643118" cy="813087"/>
            </a:xfrm>
            <a:custGeom>
              <a:avLst/>
              <a:gdLst/>
              <a:ahLst/>
              <a:cxnLst/>
              <a:rect r="r" b="b" t="t" l="l"/>
              <a:pathLst>
                <a:path h="813087" w="5643118">
                  <a:moveTo>
                    <a:pt x="0" y="0"/>
                  </a:moveTo>
                  <a:lnTo>
                    <a:pt x="5643118" y="0"/>
                  </a:lnTo>
                  <a:lnTo>
                    <a:pt x="5643118" y="813087"/>
                  </a:lnTo>
                  <a:lnTo>
                    <a:pt x="0" y="813087"/>
                  </a:lnTo>
                  <a:close/>
                </a:path>
              </a:pathLst>
            </a:custGeom>
            <a:solidFill>
              <a:srgbClr val="FFFF00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9525"/>
              <a:ext cx="5643154" cy="822647"/>
            </a:xfrm>
            <a:prstGeom prst="rect">
              <a:avLst/>
            </a:prstGeom>
          </p:spPr>
          <p:txBody>
            <a:bodyPr anchor="t" rtlCol="false" tIns="50800" lIns="50800" bIns="50800" rIns="50800"/>
            <a:lstStyle/>
            <a:p>
              <a:pPr algn="ctr">
                <a:lnSpc>
                  <a:spcPts val="3240"/>
                </a:lnSpc>
              </a:pPr>
              <a:r>
                <a:rPr lang="en-US" sz="2700" b="true">
                  <a:solidFill>
                    <a:srgbClr val="181818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Cotton Plant </a:t>
              </a: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7036071" y="4313647"/>
            <a:ext cx="4232366" cy="609842"/>
            <a:chOff x="0" y="0"/>
            <a:chExt cx="5643154" cy="813122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5643118" cy="813087"/>
            </a:xfrm>
            <a:custGeom>
              <a:avLst/>
              <a:gdLst/>
              <a:ahLst/>
              <a:cxnLst/>
              <a:rect r="r" b="b" t="t" l="l"/>
              <a:pathLst>
                <a:path h="813087" w="5643118">
                  <a:moveTo>
                    <a:pt x="0" y="0"/>
                  </a:moveTo>
                  <a:lnTo>
                    <a:pt x="5643118" y="0"/>
                  </a:lnTo>
                  <a:lnTo>
                    <a:pt x="5643118" y="813087"/>
                  </a:lnTo>
                  <a:lnTo>
                    <a:pt x="0" y="813087"/>
                  </a:lnTo>
                  <a:close/>
                </a:path>
              </a:pathLst>
            </a:custGeom>
            <a:solidFill>
              <a:srgbClr val="FFFF00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9525"/>
              <a:ext cx="5643154" cy="822647"/>
            </a:xfrm>
            <a:prstGeom prst="rect">
              <a:avLst/>
            </a:prstGeom>
          </p:spPr>
          <p:txBody>
            <a:bodyPr anchor="t" rtlCol="false" tIns="50800" lIns="50800" bIns="50800" rIns="50800"/>
            <a:lstStyle/>
            <a:p>
              <a:pPr algn="ctr">
                <a:lnSpc>
                  <a:spcPts val="3240"/>
                </a:lnSpc>
              </a:pPr>
              <a:r>
                <a:rPr lang="en-US" sz="2700" b="true">
                  <a:solidFill>
                    <a:srgbClr val="181818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Gold Mine </a:t>
              </a: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13169535" y="4313648"/>
            <a:ext cx="4232365" cy="609842"/>
            <a:chOff x="0" y="0"/>
            <a:chExt cx="5643154" cy="813122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5643118" cy="813087"/>
            </a:xfrm>
            <a:custGeom>
              <a:avLst/>
              <a:gdLst/>
              <a:ahLst/>
              <a:cxnLst/>
              <a:rect r="r" b="b" t="t" l="l"/>
              <a:pathLst>
                <a:path h="813087" w="5643118">
                  <a:moveTo>
                    <a:pt x="0" y="0"/>
                  </a:moveTo>
                  <a:lnTo>
                    <a:pt x="5643118" y="0"/>
                  </a:lnTo>
                  <a:lnTo>
                    <a:pt x="5643118" y="813087"/>
                  </a:lnTo>
                  <a:lnTo>
                    <a:pt x="0" y="813087"/>
                  </a:lnTo>
                  <a:close/>
                </a:path>
              </a:pathLst>
            </a:custGeom>
            <a:solidFill>
              <a:srgbClr val="FFFF00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9525"/>
              <a:ext cx="5643154" cy="822647"/>
            </a:xfrm>
            <a:prstGeom prst="rect">
              <a:avLst/>
            </a:prstGeom>
          </p:spPr>
          <p:txBody>
            <a:bodyPr anchor="t" rtlCol="false" tIns="50800" lIns="50800" bIns="50800" rIns="50800"/>
            <a:lstStyle/>
            <a:p>
              <a:pPr algn="ctr">
                <a:lnSpc>
                  <a:spcPts val="3240"/>
                </a:lnSpc>
              </a:pPr>
              <a:r>
                <a:rPr lang="en-US" sz="2700" b="true">
                  <a:solidFill>
                    <a:srgbClr val="181818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Trees / woods</a:t>
              </a: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631483" y="9521702"/>
            <a:ext cx="4232366" cy="609842"/>
            <a:chOff x="0" y="0"/>
            <a:chExt cx="5643154" cy="813122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5643118" cy="813087"/>
            </a:xfrm>
            <a:custGeom>
              <a:avLst/>
              <a:gdLst/>
              <a:ahLst/>
              <a:cxnLst/>
              <a:rect r="r" b="b" t="t" l="l"/>
              <a:pathLst>
                <a:path h="813087" w="5643118">
                  <a:moveTo>
                    <a:pt x="0" y="0"/>
                  </a:moveTo>
                  <a:lnTo>
                    <a:pt x="5643118" y="0"/>
                  </a:lnTo>
                  <a:lnTo>
                    <a:pt x="5643118" y="813087"/>
                  </a:lnTo>
                  <a:lnTo>
                    <a:pt x="0" y="813087"/>
                  </a:lnTo>
                  <a:close/>
                </a:path>
              </a:pathLst>
            </a:custGeom>
            <a:solidFill>
              <a:srgbClr val="FFFF00"/>
            </a:solidFill>
          </p:spPr>
        </p:sp>
        <p:sp>
          <p:nvSpPr>
            <p:cNvPr name="TextBox 19" id="19"/>
            <p:cNvSpPr txBox="true"/>
            <p:nvPr/>
          </p:nvSpPr>
          <p:spPr>
            <a:xfrm>
              <a:off x="0" y="-9525"/>
              <a:ext cx="5643154" cy="822647"/>
            </a:xfrm>
            <a:prstGeom prst="rect">
              <a:avLst/>
            </a:prstGeom>
          </p:spPr>
          <p:txBody>
            <a:bodyPr anchor="t" rtlCol="false" tIns="50800" lIns="50800" bIns="50800" rIns="50800"/>
            <a:lstStyle/>
            <a:p>
              <a:pPr algn="ctr">
                <a:lnSpc>
                  <a:spcPts val="3240"/>
                </a:lnSpc>
              </a:pPr>
              <a:r>
                <a:rPr lang="en-US" sz="2700" b="true">
                  <a:solidFill>
                    <a:srgbClr val="181818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Oil Rig</a:t>
              </a:r>
            </a:p>
          </p:txBody>
        </p:sp>
      </p:grpSp>
      <p:grpSp>
        <p:nvGrpSpPr>
          <p:cNvPr name="Group 20" id="20"/>
          <p:cNvGrpSpPr/>
          <p:nvPr/>
        </p:nvGrpSpPr>
        <p:grpSpPr>
          <a:xfrm rot="0">
            <a:off x="6970723" y="9521702"/>
            <a:ext cx="4232366" cy="609842"/>
            <a:chOff x="0" y="0"/>
            <a:chExt cx="5643154" cy="813122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5643118" cy="813087"/>
            </a:xfrm>
            <a:custGeom>
              <a:avLst/>
              <a:gdLst/>
              <a:ahLst/>
              <a:cxnLst/>
              <a:rect r="r" b="b" t="t" l="l"/>
              <a:pathLst>
                <a:path h="813087" w="5643118">
                  <a:moveTo>
                    <a:pt x="0" y="0"/>
                  </a:moveTo>
                  <a:lnTo>
                    <a:pt x="5643118" y="0"/>
                  </a:lnTo>
                  <a:lnTo>
                    <a:pt x="5643118" y="813087"/>
                  </a:lnTo>
                  <a:lnTo>
                    <a:pt x="0" y="813087"/>
                  </a:lnTo>
                  <a:close/>
                </a:path>
              </a:pathLst>
            </a:custGeom>
            <a:solidFill>
              <a:srgbClr val="FFFF00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9525"/>
              <a:ext cx="5643154" cy="822647"/>
            </a:xfrm>
            <a:prstGeom prst="rect">
              <a:avLst/>
            </a:prstGeom>
          </p:spPr>
          <p:txBody>
            <a:bodyPr anchor="t" rtlCol="false" tIns="50800" lIns="50800" bIns="50800" rIns="50800"/>
            <a:lstStyle/>
            <a:p>
              <a:pPr algn="ctr">
                <a:lnSpc>
                  <a:spcPts val="3240"/>
                </a:lnSpc>
              </a:pPr>
              <a:r>
                <a:rPr lang="en-US" sz="2700" b="true">
                  <a:solidFill>
                    <a:srgbClr val="181818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Soil</a:t>
              </a:r>
            </a:p>
          </p:txBody>
        </p:sp>
      </p:grpSp>
      <p:grpSp>
        <p:nvGrpSpPr>
          <p:cNvPr name="Group 23" id="23"/>
          <p:cNvGrpSpPr/>
          <p:nvPr/>
        </p:nvGrpSpPr>
        <p:grpSpPr>
          <a:xfrm rot="0">
            <a:off x="13177792" y="9521702"/>
            <a:ext cx="4232365" cy="609842"/>
            <a:chOff x="0" y="0"/>
            <a:chExt cx="5643154" cy="813122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5643118" cy="813087"/>
            </a:xfrm>
            <a:custGeom>
              <a:avLst/>
              <a:gdLst/>
              <a:ahLst/>
              <a:cxnLst/>
              <a:rect r="r" b="b" t="t" l="l"/>
              <a:pathLst>
                <a:path h="813087" w="5643118">
                  <a:moveTo>
                    <a:pt x="0" y="0"/>
                  </a:moveTo>
                  <a:lnTo>
                    <a:pt x="5643118" y="0"/>
                  </a:lnTo>
                  <a:lnTo>
                    <a:pt x="5643118" y="813087"/>
                  </a:lnTo>
                  <a:lnTo>
                    <a:pt x="0" y="813087"/>
                  </a:lnTo>
                  <a:close/>
                </a:path>
              </a:pathLst>
            </a:custGeom>
            <a:solidFill>
              <a:srgbClr val="FFFF00"/>
            </a:solidFill>
          </p:spPr>
        </p:sp>
        <p:sp>
          <p:nvSpPr>
            <p:cNvPr name="TextBox 25" id="25"/>
            <p:cNvSpPr txBox="true"/>
            <p:nvPr/>
          </p:nvSpPr>
          <p:spPr>
            <a:xfrm>
              <a:off x="0" y="-9525"/>
              <a:ext cx="5643154" cy="822647"/>
            </a:xfrm>
            <a:prstGeom prst="rect">
              <a:avLst/>
            </a:prstGeom>
          </p:spPr>
          <p:txBody>
            <a:bodyPr anchor="t" rtlCol="false" tIns="50800" lIns="50800" bIns="50800" rIns="50800"/>
            <a:lstStyle/>
            <a:p>
              <a:pPr algn="ctr">
                <a:lnSpc>
                  <a:spcPts val="3240"/>
                </a:lnSpc>
              </a:pPr>
              <a:r>
                <a:rPr lang="en-US" sz="2700" b="true">
                  <a:solidFill>
                    <a:srgbClr val="181818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Sheep!!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7EBC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>
            <a:hlinkClick action="ppaction://media"/>
          </p:cNvPr>
          <p:cNvPicPr>
            <a:picLocks noChangeAspect="true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rcRect l="657" t="415" r="0" b="415"/>
          <a:stretch>
            <a:fillRect/>
          </a:stretch>
        </p:blipFill>
        <p:spPr>
          <a:xfrm flipH="false" flipV="false" rot="0">
            <a:off x="0" y="0"/>
            <a:ext cx="18225402" cy="10233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restart="never" nodeType="tmRoot">
          <p:childTnLst>
            <p:video>
              <p:cMediaNode vol="100000">
                <p:cTn fill="hold" display="false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257300" y="1558184"/>
            <a:ext cx="15773400" cy="6357156"/>
            <a:chOff x="0" y="0"/>
            <a:chExt cx="21031200" cy="84762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031200" cy="8476208"/>
            </a:xfrm>
            <a:custGeom>
              <a:avLst/>
              <a:gdLst/>
              <a:ahLst/>
              <a:cxnLst/>
              <a:rect r="r" b="b" t="t" l="l"/>
              <a:pathLst>
                <a:path h="8476208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8476208"/>
                  </a:lnTo>
                  <a:lnTo>
                    <a:pt x="0" y="847620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685800"/>
              <a:ext cx="21031200" cy="9162008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>
                <a:lnSpc>
                  <a:spcPts val="18000"/>
                </a:lnSpc>
              </a:pPr>
              <a:r>
                <a:rPr lang="en-US" sz="9000" b="true">
                  <a:solidFill>
                    <a:srgbClr val="7EBC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One of the ways we can use fewer natural resources is </a:t>
              </a:r>
            </a:p>
            <a:p>
              <a:pPr algn="ctr">
                <a:lnSpc>
                  <a:spcPts val="18000"/>
                </a:lnSpc>
              </a:pPr>
              <a:r>
                <a:rPr lang="en-US" sz="9000" b="true">
                  <a:solidFill>
                    <a:srgbClr val="7EBC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recycling!</a:t>
              </a: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0" y="9087267"/>
            <a:ext cx="18288000" cy="1199733"/>
            <a:chOff x="0" y="0"/>
            <a:chExt cx="4816593" cy="315979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816592" cy="315979"/>
            </a:xfrm>
            <a:custGeom>
              <a:avLst/>
              <a:gdLst/>
              <a:ahLst/>
              <a:cxnLst/>
              <a:rect r="r" b="b" t="t" l="l"/>
              <a:pathLst>
                <a:path h="315979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15979"/>
                  </a:lnTo>
                  <a:lnTo>
                    <a:pt x="0" y="315979"/>
                  </a:lnTo>
                  <a:close/>
                </a:path>
              </a:pathLst>
            </a:custGeom>
            <a:solidFill>
              <a:srgbClr val="7EBC00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4816593" cy="34455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6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5871197" y="9255831"/>
            <a:ext cx="2130736" cy="862604"/>
          </a:xfrm>
          <a:custGeom>
            <a:avLst/>
            <a:gdLst/>
            <a:ahLst/>
            <a:cxnLst/>
            <a:rect r="r" b="b" t="t" l="l"/>
            <a:pathLst>
              <a:path h="862604" w="2130736">
                <a:moveTo>
                  <a:pt x="0" y="0"/>
                </a:moveTo>
                <a:lnTo>
                  <a:pt x="2130736" y="0"/>
                </a:lnTo>
                <a:lnTo>
                  <a:pt x="2130736" y="862604"/>
                </a:lnTo>
                <a:lnTo>
                  <a:pt x="0" y="8626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321174" y="877421"/>
            <a:ext cx="15773400" cy="3684727"/>
            <a:chOff x="0" y="0"/>
            <a:chExt cx="21031200" cy="491297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031200" cy="4912969"/>
            </a:xfrm>
            <a:custGeom>
              <a:avLst/>
              <a:gdLst/>
              <a:ahLst/>
              <a:cxnLst/>
              <a:rect r="r" b="b" t="t" l="l"/>
              <a:pathLst>
                <a:path h="4912969" w="21031200">
                  <a:moveTo>
                    <a:pt x="0" y="0"/>
                  </a:moveTo>
                  <a:lnTo>
                    <a:pt x="21031200" y="0"/>
                  </a:lnTo>
                  <a:lnTo>
                    <a:pt x="21031200" y="4912969"/>
                  </a:lnTo>
                  <a:lnTo>
                    <a:pt x="0" y="491296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1028700"/>
              <a:ext cx="21031200" cy="5941670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>
                <a:lnSpc>
                  <a:spcPts val="21600"/>
                </a:lnSpc>
              </a:pPr>
              <a:r>
                <a:rPr lang="en-US" sz="9000" b="true">
                  <a:solidFill>
                    <a:srgbClr val="7EBC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Recycling is…..</a:t>
              </a:r>
            </a:p>
            <a:p>
              <a:pPr algn="ctr">
                <a:lnSpc>
                  <a:spcPts val="12960"/>
                </a:lnSpc>
              </a:pPr>
            </a:p>
          </p:txBody>
        </p:sp>
      </p:grpSp>
      <p:sp>
        <p:nvSpPr>
          <p:cNvPr name="Freeform 5" id="5" descr="A milk bottles with blue labels  Description automatically generated with medium confidence"/>
          <p:cNvSpPr/>
          <p:nvPr/>
        </p:nvSpPr>
        <p:spPr>
          <a:xfrm flipH="false" flipV="false" rot="0">
            <a:off x="6336196" y="5741317"/>
            <a:ext cx="5615608" cy="2748134"/>
          </a:xfrm>
          <a:custGeom>
            <a:avLst/>
            <a:gdLst/>
            <a:ahLst/>
            <a:cxnLst/>
            <a:rect r="r" b="b" t="t" l="l"/>
            <a:pathLst>
              <a:path h="2748134" w="5615608">
                <a:moveTo>
                  <a:pt x="0" y="0"/>
                </a:moveTo>
                <a:lnTo>
                  <a:pt x="5615608" y="0"/>
                </a:lnTo>
                <a:lnTo>
                  <a:pt x="5615608" y="2748133"/>
                </a:lnTo>
                <a:lnTo>
                  <a:pt x="0" y="274813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57254" r="0" b="-47087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257300" y="3140068"/>
            <a:ext cx="15773400" cy="20034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999"/>
              </a:lnSpc>
            </a:pPr>
            <a:r>
              <a:rPr lang="en-US" sz="3999" b="true">
                <a:solidFill>
                  <a:srgbClr val="3C372B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when </a:t>
            </a:r>
            <a:r>
              <a:rPr lang="en-US" sz="3999" b="true">
                <a:solidFill>
                  <a:srgbClr val="7EBC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‘stuff’</a:t>
            </a:r>
            <a:r>
              <a:rPr lang="en-US" sz="3999" b="true">
                <a:solidFill>
                  <a:srgbClr val="3C372B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that can no longer be repaired or used </a:t>
            </a:r>
          </a:p>
          <a:p>
            <a:pPr algn="ctr">
              <a:lnSpc>
                <a:spcPts val="7999"/>
              </a:lnSpc>
            </a:pPr>
            <a:r>
              <a:rPr lang="en-US" sz="3999" b="true">
                <a:solidFill>
                  <a:srgbClr val="3C372B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is made into new things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0" y="9087267"/>
            <a:ext cx="18288000" cy="1199733"/>
            <a:chOff x="0" y="0"/>
            <a:chExt cx="4816593" cy="315979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4816592" cy="315979"/>
            </a:xfrm>
            <a:custGeom>
              <a:avLst/>
              <a:gdLst/>
              <a:ahLst/>
              <a:cxnLst/>
              <a:rect r="r" b="b" t="t" l="l"/>
              <a:pathLst>
                <a:path h="315979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15979"/>
                  </a:lnTo>
                  <a:lnTo>
                    <a:pt x="0" y="315979"/>
                  </a:lnTo>
                  <a:close/>
                </a:path>
              </a:pathLst>
            </a:custGeom>
            <a:solidFill>
              <a:srgbClr val="7EBC00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28575"/>
              <a:ext cx="4816593" cy="34455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6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5871197" y="9255831"/>
            <a:ext cx="2130736" cy="862604"/>
          </a:xfrm>
          <a:custGeom>
            <a:avLst/>
            <a:gdLst/>
            <a:ahLst/>
            <a:cxnLst/>
            <a:rect r="r" b="b" t="t" l="l"/>
            <a:pathLst>
              <a:path h="862604" w="2130736">
                <a:moveTo>
                  <a:pt x="0" y="0"/>
                </a:moveTo>
                <a:lnTo>
                  <a:pt x="2130736" y="0"/>
                </a:lnTo>
                <a:lnTo>
                  <a:pt x="2130736" y="862604"/>
                </a:lnTo>
                <a:lnTo>
                  <a:pt x="0" y="8626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BE0336E81A2643B97D09618D7DFB14" ma:contentTypeVersion="18" ma:contentTypeDescription="Create a new document." ma:contentTypeScope="" ma:versionID="943700304eaffd03c0a10b465f4d9dca">
  <xsd:schema xmlns:xsd="http://www.w3.org/2001/XMLSchema" xmlns:xs="http://www.w3.org/2001/XMLSchema" xmlns:p="http://schemas.microsoft.com/office/2006/metadata/properties" xmlns:ns2="ea7a39d2-ab4a-4539-93b5-e597713f9eeb" xmlns:ns3="f6c01b6f-15a2-4031-b0e9-df9e8f822d14" targetNamespace="http://schemas.microsoft.com/office/2006/metadata/properties" ma:root="true" ma:fieldsID="e39b28d19b0a60a5ce5aebb92a3888ef" ns2:_="" ns3:_="">
    <xsd:import namespace="ea7a39d2-ab4a-4539-93b5-e597713f9eeb"/>
    <xsd:import namespace="f6c01b6f-15a2-4031-b0e9-df9e8f822d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3:TaxCatchAll" minOccurs="0"/>
                <xsd:element ref="ns2:lcf76f155ced4ddcb4097134ff3c332f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7a39d2-ab4a-4539-93b5-e597713f9e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2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033ca921-a75d-4d0b-866b-4ea1670f50c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c01b6f-15a2-4031-b0e9-df9e8f822d14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65ea0d2d-c7cf-4d78-9483-1a32a76744f4}" ma:internalName="TaxCatchAll" ma:showField="CatchAllData" ma:web="f6c01b6f-15a2-4031-b0e9-df9e8f822d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6c01b6f-15a2-4031-b0e9-df9e8f822d14" xsi:nil="true"/>
    <lcf76f155ced4ddcb4097134ff3c332f xmlns="ea7a39d2-ab4a-4539-93b5-e597713f9ee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6B64337-2121-4CF3-B9ED-1CF9252E8FBB}"/>
</file>

<file path=customXml/itemProps2.xml><?xml version="1.0" encoding="utf-8"?>
<ds:datastoreItem xmlns:ds="http://schemas.openxmlformats.org/officeDocument/2006/customXml" ds:itemID="{276EFABD-7EDC-4E3C-8D16-838052FBA41A}"/>
</file>

<file path=customXml/itemProps3.xml><?xml version="1.0" encoding="utf-8"?>
<ds:datastoreItem xmlns:ds="http://schemas.openxmlformats.org/officeDocument/2006/customXml" ds:itemID="{D5790127-6568-4EAD-A135-0D12BD8867C2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1 natural resources and recycling Primary.pptx</dc:title>
  <cp:revision>1</cp:revision>
  <dcterms:created xsi:type="dcterms:W3CDTF">2006-08-16T00:00:00Z</dcterms:created>
  <dcterms:modified xsi:type="dcterms:W3CDTF">2011-08-01T06:04:30Z</dcterms:modified>
  <dc:identifier>DAGezq-h8cY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0x010100BCBE0336E81A2643B97D09618D7DFB14</vt:lpwstr>
  </property>
</Properties>
</file>